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7" r:id="rId2"/>
    <p:sldId id="263" r:id="rId3"/>
    <p:sldId id="265" r:id="rId4"/>
    <p:sldId id="257" r:id="rId5"/>
    <p:sldId id="261" r:id="rId6"/>
    <p:sldId id="270" r:id="rId7"/>
    <p:sldId id="275" r:id="rId8"/>
    <p:sldId id="258" r:id="rId9"/>
    <p:sldId id="268" r:id="rId10"/>
    <p:sldId id="271" r:id="rId11"/>
    <p:sldId id="272"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9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4" autoAdjust="0"/>
    <p:restoredTop sz="82961" autoAdjust="0"/>
  </p:normalViewPr>
  <p:slideViewPr>
    <p:cSldViewPr snapToGrid="0">
      <p:cViewPr varScale="1">
        <p:scale>
          <a:sx n="79" d="100"/>
          <a:sy n="79" d="100"/>
        </p:scale>
        <p:origin x="9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F2D42-4D4D-41F6-94B0-73B9B6BC23F1}"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1F3D2-B186-4F47-99E9-ED92AF5EAB9E}" type="slidenum">
              <a:rPr lang="en-US" smtClean="0"/>
              <a:t>‹#›</a:t>
            </a:fld>
            <a:endParaRPr lang="en-US"/>
          </a:p>
        </p:txBody>
      </p:sp>
    </p:spTree>
    <p:extLst>
      <p:ext uri="{BB962C8B-B14F-4D97-AF65-F5344CB8AC3E}">
        <p14:creationId xmlns:p14="http://schemas.microsoft.com/office/powerpoint/2010/main" val="1372416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Many people—including some trained planners and designers—have difficulty estimating density from visual cues or distinguishing quantitative (measured) and qualitative (perceived) density. </a:t>
            </a:r>
          </a:p>
          <a:p>
            <a:endParaRPr lang="en-US" dirty="0">
              <a:latin typeface="+mj-lt"/>
            </a:endParaRPr>
          </a:p>
          <a:p>
            <a:r>
              <a:rPr lang="en-US" dirty="0">
                <a:latin typeface="+mj-lt"/>
              </a:rPr>
              <a:t>Staff conducted an analysis of our current LDC, other rural counties, surrounding jurisdictions, and best practice to have a good basis for these recommendations. </a:t>
            </a:r>
          </a:p>
          <a:p>
            <a:endParaRPr lang="en-US" dirty="0">
              <a:latin typeface="+mj-lt"/>
            </a:endParaRPr>
          </a:p>
          <a:p>
            <a:r>
              <a:rPr lang="en-US" dirty="0">
                <a:latin typeface="+mj-lt"/>
              </a:rPr>
              <a:t>Staff also reviewed current density across the County</a:t>
            </a:r>
          </a:p>
          <a:p>
            <a:endParaRPr lang="en-US" dirty="0"/>
          </a:p>
        </p:txBody>
      </p:sp>
      <p:sp>
        <p:nvSpPr>
          <p:cNvPr id="4" name="Slide Number Placeholder 3"/>
          <p:cNvSpPr>
            <a:spLocks noGrp="1"/>
          </p:cNvSpPr>
          <p:nvPr>
            <p:ph type="sldNum" sz="quarter" idx="5"/>
          </p:nvPr>
        </p:nvSpPr>
        <p:spPr/>
        <p:txBody>
          <a:bodyPr/>
          <a:lstStyle/>
          <a:p>
            <a:fld id="{BB61F3D2-B186-4F47-99E9-ED92AF5EAB9E}" type="slidenum">
              <a:rPr lang="en-US" smtClean="0"/>
              <a:t>1</a:t>
            </a:fld>
            <a:endParaRPr lang="en-US"/>
          </a:p>
        </p:txBody>
      </p:sp>
    </p:spTree>
    <p:extLst>
      <p:ext uri="{BB962C8B-B14F-4D97-AF65-F5344CB8AC3E}">
        <p14:creationId xmlns:p14="http://schemas.microsoft.com/office/powerpoint/2010/main" val="323360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Seems low density at 1 unit per 2 acres – multi million dollar homes</a:t>
            </a:r>
          </a:p>
        </p:txBody>
      </p:sp>
      <p:sp>
        <p:nvSpPr>
          <p:cNvPr id="4" name="Slide Number Placeholder 3"/>
          <p:cNvSpPr>
            <a:spLocks noGrp="1"/>
          </p:cNvSpPr>
          <p:nvPr>
            <p:ph type="sldNum" sz="quarter" idx="5"/>
          </p:nvPr>
        </p:nvSpPr>
        <p:spPr/>
        <p:txBody>
          <a:bodyPr/>
          <a:lstStyle/>
          <a:p>
            <a:fld id="{BB61F3D2-B186-4F47-99E9-ED92AF5EAB9E}" type="slidenum">
              <a:rPr lang="en-US" smtClean="0"/>
              <a:t>11</a:t>
            </a:fld>
            <a:endParaRPr lang="en-US"/>
          </a:p>
        </p:txBody>
      </p:sp>
    </p:spTree>
    <p:extLst>
      <p:ext uri="{BB962C8B-B14F-4D97-AF65-F5344CB8AC3E}">
        <p14:creationId xmlns:p14="http://schemas.microsoft.com/office/powerpoint/2010/main" val="306158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neighborhood off of Hwy 191/N Rugby Rd</a:t>
            </a:r>
          </a:p>
        </p:txBody>
      </p:sp>
      <p:sp>
        <p:nvSpPr>
          <p:cNvPr id="4" name="Slide Number Placeholder 3"/>
          <p:cNvSpPr>
            <a:spLocks noGrp="1"/>
          </p:cNvSpPr>
          <p:nvPr>
            <p:ph type="sldNum" sz="quarter" idx="5"/>
          </p:nvPr>
        </p:nvSpPr>
        <p:spPr/>
        <p:txBody>
          <a:bodyPr/>
          <a:lstStyle/>
          <a:p>
            <a:fld id="{BB61F3D2-B186-4F47-99E9-ED92AF5EAB9E}" type="slidenum">
              <a:rPr lang="en-US" smtClean="0"/>
              <a:t>12</a:t>
            </a:fld>
            <a:endParaRPr lang="en-US"/>
          </a:p>
        </p:txBody>
      </p:sp>
    </p:spTree>
    <p:extLst>
      <p:ext uri="{BB962C8B-B14F-4D97-AF65-F5344CB8AC3E}">
        <p14:creationId xmlns:p14="http://schemas.microsoft.com/office/powerpoint/2010/main" val="2675308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(2021) overall neighborhood density (all phases)</a:t>
            </a:r>
          </a:p>
        </p:txBody>
      </p:sp>
      <p:sp>
        <p:nvSpPr>
          <p:cNvPr id="4" name="Slide Number Placeholder 3"/>
          <p:cNvSpPr>
            <a:spLocks noGrp="1"/>
          </p:cNvSpPr>
          <p:nvPr>
            <p:ph type="sldNum" sz="quarter" idx="5"/>
          </p:nvPr>
        </p:nvSpPr>
        <p:spPr/>
        <p:txBody>
          <a:bodyPr/>
          <a:lstStyle/>
          <a:p>
            <a:fld id="{BB61F3D2-B186-4F47-99E9-ED92AF5EAB9E}" type="slidenum">
              <a:rPr lang="en-US" smtClean="0"/>
              <a:t>13</a:t>
            </a:fld>
            <a:endParaRPr lang="en-US"/>
          </a:p>
        </p:txBody>
      </p:sp>
    </p:spTree>
    <p:extLst>
      <p:ext uri="{BB962C8B-B14F-4D97-AF65-F5344CB8AC3E}">
        <p14:creationId xmlns:p14="http://schemas.microsoft.com/office/powerpoint/2010/main" val="384758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will discuss the calculations and definitions of these statistics</a:t>
            </a:r>
          </a:p>
        </p:txBody>
      </p:sp>
      <p:sp>
        <p:nvSpPr>
          <p:cNvPr id="4" name="Slide Number Placeholder 3"/>
          <p:cNvSpPr>
            <a:spLocks noGrp="1"/>
          </p:cNvSpPr>
          <p:nvPr>
            <p:ph type="sldNum" sz="quarter" idx="5"/>
          </p:nvPr>
        </p:nvSpPr>
        <p:spPr/>
        <p:txBody>
          <a:bodyPr/>
          <a:lstStyle/>
          <a:p>
            <a:fld id="{BB61F3D2-B186-4F47-99E9-ED92AF5EAB9E}" type="slidenum">
              <a:rPr lang="en-US" smtClean="0"/>
              <a:t>2</a:t>
            </a:fld>
            <a:endParaRPr lang="en-US"/>
          </a:p>
        </p:txBody>
      </p:sp>
    </p:spTree>
    <p:extLst>
      <p:ext uri="{BB962C8B-B14F-4D97-AF65-F5344CB8AC3E}">
        <p14:creationId xmlns:p14="http://schemas.microsoft.com/office/powerpoint/2010/main" val="147722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will discuss calculations and how it relates spatially.</a:t>
            </a:r>
          </a:p>
        </p:txBody>
      </p:sp>
      <p:sp>
        <p:nvSpPr>
          <p:cNvPr id="4" name="Slide Number Placeholder 3"/>
          <p:cNvSpPr>
            <a:spLocks noGrp="1"/>
          </p:cNvSpPr>
          <p:nvPr>
            <p:ph type="sldNum" sz="quarter" idx="5"/>
          </p:nvPr>
        </p:nvSpPr>
        <p:spPr/>
        <p:txBody>
          <a:bodyPr/>
          <a:lstStyle/>
          <a:p>
            <a:fld id="{BB61F3D2-B186-4F47-99E9-ED92AF5EAB9E}" type="slidenum">
              <a:rPr lang="en-US" smtClean="0"/>
              <a:t>3</a:t>
            </a:fld>
            <a:endParaRPr lang="en-US"/>
          </a:p>
        </p:txBody>
      </p:sp>
    </p:spTree>
    <p:extLst>
      <p:ext uri="{BB962C8B-B14F-4D97-AF65-F5344CB8AC3E}">
        <p14:creationId xmlns:p14="http://schemas.microsoft.com/office/powerpoint/2010/main" val="220793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2180"/>
            <a:r>
              <a:rPr lang="en-US" sz="2600" b="0" i="0" u="none" strike="noStrike" baseline="0" dirty="0">
                <a:latin typeface="+mj-lt"/>
              </a:rPr>
              <a:t>The typical suburban low density of 3 units per acre requires </a:t>
            </a:r>
            <a:r>
              <a:rPr lang="en-US" sz="2600" b="1" i="0" u="none" strike="noStrike" baseline="0" dirty="0">
                <a:latin typeface="+mj-lt"/>
              </a:rPr>
              <a:t>4x</a:t>
            </a:r>
            <a:r>
              <a:rPr lang="en-US" sz="2600" b="0" i="0" u="none" strike="noStrike" baseline="0" dirty="0">
                <a:latin typeface="+mj-lt"/>
              </a:rPr>
              <a:t> as much land as a medium density of 12 units per acre.</a:t>
            </a:r>
          </a:p>
          <a:p>
            <a:pPr marR="72180"/>
            <a:r>
              <a:rPr lang="en-US" sz="2600" dirty="0">
                <a:latin typeface="+mj-lt"/>
              </a:rPr>
              <a:t>At larger scales (as we grow), this difference can mean the difference in losing entire farms to accommodate the lower density.</a:t>
            </a:r>
          </a:p>
          <a:p>
            <a:pPr marR="72180" lvl="1"/>
            <a:r>
              <a:rPr lang="en-US" sz="2200" dirty="0">
                <a:latin typeface="+mj-lt"/>
              </a:rPr>
              <a:t>Example: 1,000 homes consume 250 more acres when built at low density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aramond" panose="02020404030301010803" pitchFamily="18" charset="0"/>
              </a:rPr>
              <a:t>At a small development scale, this may seem like a negligible difference. To build 10 houses at the lower density, only 29 more acres of land would be needed. But when the growth rate is high and the number of households rises, the need for land also rises dramatically. One thousand new homes at a suburban low density would consume 250 more acres of land than they would at a medium density. That development would most likely be on soils suitable for agriculture or on land that provides an important ecological function.</a:t>
            </a:r>
          </a:p>
          <a:p>
            <a:endParaRPr lang="en-US" dirty="0"/>
          </a:p>
        </p:txBody>
      </p:sp>
      <p:sp>
        <p:nvSpPr>
          <p:cNvPr id="4" name="Slide Number Placeholder 3"/>
          <p:cNvSpPr>
            <a:spLocks noGrp="1"/>
          </p:cNvSpPr>
          <p:nvPr>
            <p:ph type="sldNum" sz="quarter" idx="5"/>
          </p:nvPr>
        </p:nvSpPr>
        <p:spPr/>
        <p:txBody>
          <a:bodyPr/>
          <a:lstStyle/>
          <a:p>
            <a:fld id="{BB61F3D2-B186-4F47-99E9-ED92AF5EAB9E}" type="slidenum">
              <a:rPr lang="en-US" smtClean="0"/>
              <a:t>5</a:t>
            </a:fld>
            <a:endParaRPr lang="en-US"/>
          </a:p>
        </p:txBody>
      </p:sp>
    </p:spTree>
    <p:extLst>
      <p:ext uri="{BB962C8B-B14F-4D97-AF65-F5344CB8AC3E}">
        <p14:creationId xmlns:p14="http://schemas.microsoft.com/office/powerpoint/2010/main" val="247560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Density Done Right</a:t>
            </a:r>
          </a:p>
          <a:p>
            <a:endParaRPr lang="en-US" dirty="0"/>
          </a:p>
          <a:p>
            <a:r>
              <a:rPr lang="en-US" dirty="0"/>
              <a:t>How distributed urban density can support healthy, livable, neighborhoods, housing affordability, and the environment (Ryerson University in Canada)</a:t>
            </a:r>
          </a:p>
        </p:txBody>
      </p:sp>
      <p:sp>
        <p:nvSpPr>
          <p:cNvPr id="4" name="Slide Number Placeholder 3"/>
          <p:cNvSpPr>
            <a:spLocks noGrp="1"/>
          </p:cNvSpPr>
          <p:nvPr>
            <p:ph type="sldNum" sz="quarter" idx="5"/>
          </p:nvPr>
        </p:nvSpPr>
        <p:spPr/>
        <p:txBody>
          <a:bodyPr/>
          <a:lstStyle/>
          <a:p>
            <a:fld id="{BB61F3D2-B186-4F47-99E9-ED92AF5EAB9E}" type="slidenum">
              <a:rPr lang="en-US" smtClean="0"/>
              <a:t>6</a:t>
            </a:fld>
            <a:endParaRPr lang="en-US"/>
          </a:p>
        </p:txBody>
      </p:sp>
    </p:spTree>
    <p:extLst>
      <p:ext uri="{BB962C8B-B14F-4D97-AF65-F5344CB8AC3E}">
        <p14:creationId xmlns:p14="http://schemas.microsoft.com/office/powerpoint/2010/main" val="234135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of this information, it is still necessary for y’all to contemplate densities that are right for HENDERSON COUNTY</a:t>
            </a:r>
          </a:p>
        </p:txBody>
      </p:sp>
      <p:sp>
        <p:nvSpPr>
          <p:cNvPr id="4" name="Slide Number Placeholder 3"/>
          <p:cNvSpPr>
            <a:spLocks noGrp="1"/>
          </p:cNvSpPr>
          <p:nvPr>
            <p:ph type="sldNum" sz="quarter" idx="5"/>
          </p:nvPr>
        </p:nvSpPr>
        <p:spPr/>
        <p:txBody>
          <a:bodyPr/>
          <a:lstStyle/>
          <a:p>
            <a:fld id="{BB61F3D2-B186-4F47-99E9-ED92AF5EAB9E}" type="slidenum">
              <a:rPr lang="en-US" smtClean="0"/>
              <a:t>7</a:t>
            </a:fld>
            <a:endParaRPr lang="en-US"/>
          </a:p>
        </p:txBody>
      </p:sp>
    </p:spTree>
    <p:extLst>
      <p:ext uri="{BB962C8B-B14F-4D97-AF65-F5344CB8AC3E}">
        <p14:creationId xmlns:p14="http://schemas.microsoft.com/office/powerpoint/2010/main" val="274445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level – ranges are needed for flexibility</a:t>
            </a:r>
          </a:p>
          <a:p>
            <a:r>
              <a:rPr lang="en-US" dirty="0"/>
              <a:t>We studied cities across NC to really define “high” density.</a:t>
            </a:r>
          </a:p>
          <a:p>
            <a:r>
              <a:rPr lang="en-US" dirty="0"/>
              <a:t>Hendersonville’s high density definition validates the suggested density ranges for medium density</a:t>
            </a:r>
          </a:p>
        </p:txBody>
      </p:sp>
      <p:sp>
        <p:nvSpPr>
          <p:cNvPr id="4" name="Slide Number Placeholder 3"/>
          <p:cNvSpPr>
            <a:spLocks noGrp="1"/>
          </p:cNvSpPr>
          <p:nvPr>
            <p:ph type="sldNum" sz="quarter" idx="5"/>
          </p:nvPr>
        </p:nvSpPr>
        <p:spPr/>
        <p:txBody>
          <a:bodyPr/>
          <a:lstStyle/>
          <a:p>
            <a:fld id="{BB61F3D2-B186-4F47-99E9-ED92AF5EAB9E}" type="slidenum">
              <a:rPr lang="en-US" smtClean="0"/>
              <a:t>8</a:t>
            </a:fld>
            <a:endParaRPr lang="en-US"/>
          </a:p>
        </p:txBody>
      </p:sp>
    </p:spTree>
    <p:extLst>
      <p:ext uri="{BB962C8B-B14F-4D97-AF65-F5344CB8AC3E}">
        <p14:creationId xmlns:p14="http://schemas.microsoft.com/office/powerpoint/2010/main" val="369384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3.64 units per acre</a:t>
            </a:r>
          </a:p>
        </p:txBody>
      </p:sp>
      <p:sp>
        <p:nvSpPr>
          <p:cNvPr id="4" name="Slide Number Placeholder 3"/>
          <p:cNvSpPr>
            <a:spLocks noGrp="1"/>
          </p:cNvSpPr>
          <p:nvPr>
            <p:ph type="sldNum" sz="quarter" idx="5"/>
          </p:nvPr>
        </p:nvSpPr>
        <p:spPr/>
        <p:txBody>
          <a:bodyPr/>
          <a:lstStyle/>
          <a:p>
            <a:fld id="{BB61F3D2-B186-4F47-99E9-ED92AF5EAB9E}" type="slidenum">
              <a:rPr lang="en-US" smtClean="0"/>
              <a:t>9</a:t>
            </a:fld>
            <a:endParaRPr lang="en-US"/>
          </a:p>
        </p:txBody>
      </p:sp>
    </p:spTree>
    <p:extLst>
      <p:ext uri="{BB962C8B-B14F-4D97-AF65-F5344CB8AC3E}">
        <p14:creationId xmlns:p14="http://schemas.microsoft.com/office/powerpoint/2010/main" val="276427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1.67 units per acre</a:t>
            </a:r>
          </a:p>
        </p:txBody>
      </p:sp>
      <p:sp>
        <p:nvSpPr>
          <p:cNvPr id="4" name="Slide Number Placeholder 3"/>
          <p:cNvSpPr>
            <a:spLocks noGrp="1"/>
          </p:cNvSpPr>
          <p:nvPr>
            <p:ph type="sldNum" sz="quarter" idx="5"/>
          </p:nvPr>
        </p:nvSpPr>
        <p:spPr/>
        <p:txBody>
          <a:bodyPr/>
          <a:lstStyle/>
          <a:p>
            <a:fld id="{BB61F3D2-B186-4F47-99E9-ED92AF5EAB9E}" type="slidenum">
              <a:rPr lang="en-US" smtClean="0"/>
              <a:t>10</a:t>
            </a:fld>
            <a:endParaRPr lang="en-US"/>
          </a:p>
        </p:txBody>
      </p:sp>
    </p:spTree>
    <p:extLst>
      <p:ext uri="{BB962C8B-B14F-4D97-AF65-F5344CB8AC3E}">
        <p14:creationId xmlns:p14="http://schemas.microsoft.com/office/powerpoint/2010/main" val="408178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534E-92B7-3032-6C09-74AC6B09A2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35F4E0-FF82-D4FE-64FE-9CF11AD04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C67C7F-C605-8559-C928-A9A9E4FAE0A8}"/>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5" name="Footer Placeholder 4">
            <a:extLst>
              <a:ext uri="{FF2B5EF4-FFF2-40B4-BE49-F238E27FC236}">
                <a16:creationId xmlns:a16="http://schemas.microsoft.com/office/drawing/2014/main" id="{6B955165-7F16-6176-CC98-A98FCE7EC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F0683-C69B-00DF-9F08-40B98F4CBC94}"/>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273112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4DED-0144-FB47-CAC0-B10560A426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CCB0F0-F45E-3601-0605-5ED022E330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8BB01-4C5E-680F-1C5A-AC5C7F317C64}"/>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5" name="Footer Placeholder 4">
            <a:extLst>
              <a:ext uri="{FF2B5EF4-FFF2-40B4-BE49-F238E27FC236}">
                <a16:creationId xmlns:a16="http://schemas.microsoft.com/office/drawing/2014/main" id="{53969223-8037-F45F-D8ED-A5E8F3EF9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1AA37-B17A-4A6A-872D-3D8106A8F479}"/>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2358929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F8CBCA-13C2-81E9-A463-AE51580C9B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A2CAEC-22CB-531D-87B8-F28922A3F2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39D73-1E2F-A68C-0340-26C1B094776D}"/>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5" name="Footer Placeholder 4">
            <a:extLst>
              <a:ext uri="{FF2B5EF4-FFF2-40B4-BE49-F238E27FC236}">
                <a16:creationId xmlns:a16="http://schemas.microsoft.com/office/drawing/2014/main" id="{06204141-DE7D-0AD0-C030-D1D68E200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089A8-A72C-665E-2082-49622E57A48A}"/>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311098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82C4-4A16-380F-0F31-18EDBC1861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C3F55-09BD-4B42-C3BB-5C5C98CBE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9DB3D-CF38-E675-9B1B-674A69ADFB00}"/>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5" name="Footer Placeholder 4">
            <a:extLst>
              <a:ext uri="{FF2B5EF4-FFF2-40B4-BE49-F238E27FC236}">
                <a16:creationId xmlns:a16="http://schemas.microsoft.com/office/drawing/2014/main" id="{51503E1F-59E8-D746-CDCC-7777839A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A8CE4-938D-A2AE-01ED-8B1B578609CB}"/>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422416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27F7-AE3D-ABDB-342A-B210AABFF8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405D69-5184-7F03-C189-5792432883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3CA475-5089-D35A-7DA7-FC69ED2E5528}"/>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5" name="Footer Placeholder 4">
            <a:extLst>
              <a:ext uri="{FF2B5EF4-FFF2-40B4-BE49-F238E27FC236}">
                <a16:creationId xmlns:a16="http://schemas.microsoft.com/office/drawing/2014/main" id="{C1F48D3D-6DE9-31F0-569A-2A8D94977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8390F-33AF-84F0-68D8-A47FDB25D53F}"/>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2119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20AD-1F17-0FA2-3C9C-8EA20BC81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1BE14-FDA6-8940-49FF-0E912804F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31E187-17F1-8104-AAFD-C3F3230D69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1154E2-8C8C-3EBB-15C9-0D6D4287CF65}"/>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6" name="Footer Placeholder 5">
            <a:extLst>
              <a:ext uri="{FF2B5EF4-FFF2-40B4-BE49-F238E27FC236}">
                <a16:creationId xmlns:a16="http://schemas.microsoft.com/office/drawing/2014/main" id="{CB51D3B7-30A0-E84B-B956-5B11FC0BD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2F6C7-DEDD-B2AB-5452-31C3CCD96253}"/>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225658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8D421-5008-A67E-FA69-AAE32E1F8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F4D21C-3401-620F-4A3F-20359208D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5772A-E891-9571-A586-2DADC9BCDE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4A1E04-EEF7-5A77-D974-7DD5576329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427131-EC4F-C414-29B9-C3EA31787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DAF1F-B88C-69D5-E219-8FA5CE497B7D}"/>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8" name="Footer Placeholder 7">
            <a:extLst>
              <a:ext uri="{FF2B5EF4-FFF2-40B4-BE49-F238E27FC236}">
                <a16:creationId xmlns:a16="http://schemas.microsoft.com/office/drawing/2014/main" id="{A6C784FF-D994-4639-C6F3-1AE0744110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83A49-AA14-D769-A972-BEE3862B95EA}"/>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179207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39D9-051C-AF8F-1E22-C219D0A1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390A4F-8E30-C249-2D1B-9B7F8FF416DB}"/>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4" name="Footer Placeholder 3">
            <a:extLst>
              <a:ext uri="{FF2B5EF4-FFF2-40B4-BE49-F238E27FC236}">
                <a16:creationId xmlns:a16="http://schemas.microsoft.com/office/drawing/2014/main" id="{85764C4E-FC79-3A60-E9D1-51DC531DC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F43C61-C290-E281-0351-F5644C080F24}"/>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1803700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209FF-C3D4-A624-F109-5F776F38A4CF}"/>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3" name="Footer Placeholder 2">
            <a:extLst>
              <a:ext uri="{FF2B5EF4-FFF2-40B4-BE49-F238E27FC236}">
                <a16:creationId xmlns:a16="http://schemas.microsoft.com/office/drawing/2014/main" id="{C75F7AB2-9B76-6B35-401B-4447625956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CEC51-DFA8-7180-F761-D67E6C580FFB}"/>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287841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2A71-5A98-2D83-C004-EE3BD4AAE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D5723-6EF7-95C6-41E9-6C81D5527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8F86AB-6870-6B8C-5C38-35662D9BE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B821C-3A56-596D-C790-B62DB47A8A2C}"/>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6" name="Footer Placeholder 5">
            <a:extLst>
              <a:ext uri="{FF2B5EF4-FFF2-40B4-BE49-F238E27FC236}">
                <a16:creationId xmlns:a16="http://schemas.microsoft.com/office/drawing/2014/main" id="{F80CA06D-65BD-2DFA-0803-AA5082E26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913C2-EB6A-7BFE-31A3-CE846390B645}"/>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41694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DC0C-9C90-8BF8-1D1C-2CA8C52E3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A25DEF-1AF8-AA64-3495-528ED8399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2A85E-2133-3610-91C6-DADD95491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738F7C-1810-96EC-7221-116871D3A4CB}"/>
              </a:ext>
            </a:extLst>
          </p:cNvPr>
          <p:cNvSpPr>
            <a:spLocks noGrp="1"/>
          </p:cNvSpPr>
          <p:nvPr>
            <p:ph type="dt" sz="half" idx="10"/>
          </p:nvPr>
        </p:nvSpPr>
        <p:spPr/>
        <p:txBody>
          <a:bodyPr/>
          <a:lstStyle/>
          <a:p>
            <a:fld id="{4DA1DE78-811A-450D-B369-51ED36F5CEE1}" type="datetimeFigureOut">
              <a:rPr lang="en-US" smtClean="0"/>
              <a:t>10/27/2022</a:t>
            </a:fld>
            <a:endParaRPr lang="en-US"/>
          </a:p>
        </p:txBody>
      </p:sp>
      <p:sp>
        <p:nvSpPr>
          <p:cNvPr id="6" name="Footer Placeholder 5">
            <a:extLst>
              <a:ext uri="{FF2B5EF4-FFF2-40B4-BE49-F238E27FC236}">
                <a16:creationId xmlns:a16="http://schemas.microsoft.com/office/drawing/2014/main" id="{61804A76-BC08-1205-FAA6-AB41D97FC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8B196-E5EC-6AE5-AC47-CC9BA08D3A2A}"/>
              </a:ext>
            </a:extLst>
          </p:cNvPr>
          <p:cNvSpPr>
            <a:spLocks noGrp="1"/>
          </p:cNvSpPr>
          <p:nvPr>
            <p:ph type="sldNum" sz="quarter" idx="12"/>
          </p:nvPr>
        </p:nvSpPr>
        <p:spPr/>
        <p:txBody>
          <a:bodyPr/>
          <a:lstStyle/>
          <a:p>
            <a:fld id="{896074FC-D9E8-400F-8E21-1FE894D57460}" type="slidenum">
              <a:rPr lang="en-US" smtClean="0"/>
              <a:t>‹#›</a:t>
            </a:fld>
            <a:endParaRPr lang="en-US"/>
          </a:p>
        </p:txBody>
      </p:sp>
    </p:spTree>
    <p:extLst>
      <p:ext uri="{BB962C8B-B14F-4D97-AF65-F5344CB8AC3E}">
        <p14:creationId xmlns:p14="http://schemas.microsoft.com/office/powerpoint/2010/main" val="193029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7F022D-6146-39E9-CB5D-3D0A77A39B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210D59-0199-3BD3-75D4-1E50AA4708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9F3E-A728-9D99-2E80-9726A47C2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1DE78-811A-450D-B369-51ED36F5CEE1}" type="datetimeFigureOut">
              <a:rPr lang="en-US" smtClean="0"/>
              <a:t>10/27/2022</a:t>
            </a:fld>
            <a:endParaRPr lang="en-US"/>
          </a:p>
        </p:txBody>
      </p:sp>
      <p:sp>
        <p:nvSpPr>
          <p:cNvPr id="5" name="Footer Placeholder 4">
            <a:extLst>
              <a:ext uri="{FF2B5EF4-FFF2-40B4-BE49-F238E27FC236}">
                <a16:creationId xmlns:a16="http://schemas.microsoft.com/office/drawing/2014/main" id="{FF8174EC-D0D7-B748-DD64-0355CCC3B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65B205-ACAD-7896-A21F-18EDE35F5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074FC-D9E8-400F-8E21-1FE894D57460}" type="slidenum">
              <a:rPr lang="en-US" smtClean="0"/>
              <a:t>‹#›</a:t>
            </a:fld>
            <a:endParaRPr lang="en-US"/>
          </a:p>
        </p:txBody>
      </p:sp>
    </p:spTree>
    <p:extLst>
      <p:ext uri="{BB962C8B-B14F-4D97-AF65-F5344CB8AC3E}">
        <p14:creationId xmlns:p14="http://schemas.microsoft.com/office/powerpoint/2010/main" val="915435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4FAA1-1CDF-962C-9682-FD62E6C3FEA3}"/>
              </a:ext>
            </a:extLst>
          </p:cNvPr>
          <p:cNvSpPr>
            <a:spLocks noGrp="1"/>
          </p:cNvSpPr>
          <p:nvPr>
            <p:ph idx="1"/>
          </p:nvPr>
        </p:nvSpPr>
        <p:spPr>
          <a:xfrm>
            <a:off x="746760" y="1027906"/>
            <a:ext cx="10515600" cy="4351338"/>
          </a:xfrm>
        </p:spPr>
        <p:txBody>
          <a:bodyPr/>
          <a:lstStyle/>
          <a:p>
            <a:endParaRPr lang="en-US" dirty="0"/>
          </a:p>
          <a:p>
            <a:endParaRPr lang="en-US" dirty="0"/>
          </a:p>
        </p:txBody>
      </p:sp>
      <p:sp>
        <p:nvSpPr>
          <p:cNvPr id="6" name="Title 5">
            <a:extLst>
              <a:ext uri="{FF2B5EF4-FFF2-40B4-BE49-F238E27FC236}">
                <a16:creationId xmlns:a16="http://schemas.microsoft.com/office/drawing/2014/main" id="{322332F8-580B-C23F-B506-697FD99203D7}"/>
              </a:ext>
            </a:extLst>
          </p:cNvPr>
          <p:cNvSpPr>
            <a:spLocks noGrp="1"/>
          </p:cNvSpPr>
          <p:nvPr>
            <p:ph type="title"/>
          </p:nvPr>
        </p:nvSpPr>
        <p:spPr/>
        <p:txBody>
          <a:bodyPr/>
          <a:lstStyle/>
          <a:p>
            <a:endParaRPr lang="en-US"/>
          </a:p>
        </p:txBody>
      </p:sp>
      <p:grpSp>
        <p:nvGrpSpPr>
          <p:cNvPr id="9" name="Group 8">
            <a:extLst>
              <a:ext uri="{FF2B5EF4-FFF2-40B4-BE49-F238E27FC236}">
                <a16:creationId xmlns:a16="http://schemas.microsoft.com/office/drawing/2014/main" id="{DD7B94E3-2876-18CA-251F-198BD6A28717}"/>
              </a:ext>
            </a:extLst>
          </p:cNvPr>
          <p:cNvGrpSpPr/>
          <p:nvPr/>
        </p:nvGrpSpPr>
        <p:grpSpPr>
          <a:xfrm>
            <a:off x="1053084" y="171653"/>
            <a:ext cx="9902952" cy="6458111"/>
            <a:chOff x="655320" y="194269"/>
            <a:chExt cx="9902952" cy="6458111"/>
          </a:xfrm>
        </p:grpSpPr>
        <p:pic>
          <p:nvPicPr>
            <p:cNvPr id="2" name="Content Placeholder 4" descr="A group of houses&#10;&#10;Description automatically generated with low confidence">
              <a:extLst>
                <a:ext uri="{FF2B5EF4-FFF2-40B4-BE49-F238E27FC236}">
                  <a16:creationId xmlns:a16="http://schemas.microsoft.com/office/drawing/2014/main" id="{2987BD66-B032-93F1-8850-E19E98D505CD}"/>
                </a:ext>
              </a:extLst>
            </p:cNvPr>
            <p:cNvPicPr>
              <a:picLocks noChangeAspect="1"/>
            </p:cNvPicPr>
            <p:nvPr/>
          </p:nvPicPr>
          <p:blipFill rotWithShape="1">
            <a:blip r:embed="rId3">
              <a:extLst>
                <a:ext uri="{28A0092B-C50C-407E-A947-70E740481C1C}">
                  <a14:useLocalDpi xmlns:a14="http://schemas.microsoft.com/office/drawing/2010/main" val="0"/>
                </a:ext>
              </a:extLst>
            </a:blip>
            <a:srcRect t="47422" r="51549" b="8944"/>
            <a:stretch/>
          </p:blipFill>
          <p:spPr>
            <a:xfrm>
              <a:off x="655320" y="3351558"/>
              <a:ext cx="4979361" cy="3300822"/>
            </a:xfrm>
            <a:prstGeom prst="rect">
              <a:avLst/>
            </a:prstGeom>
          </p:spPr>
        </p:pic>
        <p:pic>
          <p:nvPicPr>
            <p:cNvPr id="8" name="Content Placeholder 4" descr="A group of houses&#10;&#10;Description automatically generated with low confidence">
              <a:extLst>
                <a:ext uri="{FF2B5EF4-FFF2-40B4-BE49-F238E27FC236}">
                  <a16:creationId xmlns:a16="http://schemas.microsoft.com/office/drawing/2014/main" id="{9AB879E2-014F-4D42-6C7A-9EFC00ADF19D}"/>
                </a:ext>
              </a:extLst>
            </p:cNvPr>
            <p:cNvPicPr>
              <a:picLocks noChangeAspect="1"/>
            </p:cNvPicPr>
            <p:nvPr/>
          </p:nvPicPr>
          <p:blipFill rotWithShape="1">
            <a:blip r:embed="rId3">
              <a:extLst>
                <a:ext uri="{28A0092B-C50C-407E-A947-70E740481C1C}">
                  <a14:useLocalDpi xmlns:a14="http://schemas.microsoft.com/office/drawing/2010/main" val="0"/>
                </a:ext>
              </a:extLst>
            </a:blip>
            <a:srcRect l="50791" t="47677" b="11266"/>
            <a:stretch/>
          </p:blipFill>
          <p:spPr>
            <a:xfrm>
              <a:off x="5328451" y="3363904"/>
              <a:ext cx="5229821" cy="3211798"/>
            </a:xfrm>
            <a:prstGeom prst="rect">
              <a:avLst/>
            </a:prstGeom>
          </p:spPr>
        </p:pic>
        <p:pic>
          <p:nvPicPr>
            <p:cNvPr id="5" name="Content Placeholder 4" descr="A picture containing tree, grass, outdoor, ground&#10;&#10;Description automatically generated">
              <a:extLst>
                <a:ext uri="{FF2B5EF4-FFF2-40B4-BE49-F238E27FC236}">
                  <a16:creationId xmlns:a16="http://schemas.microsoft.com/office/drawing/2014/main" id="{C2EE64AD-F1EA-1FD2-A4E4-50ED7B786B0F}"/>
                </a:ext>
              </a:extLst>
            </p:cNvPr>
            <p:cNvPicPr>
              <a:picLocks noChangeAspect="1"/>
            </p:cNvPicPr>
            <p:nvPr/>
          </p:nvPicPr>
          <p:blipFill rotWithShape="1">
            <a:blip r:embed="rId4">
              <a:extLst>
                <a:ext uri="{28A0092B-C50C-407E-A947-70E740481C1C}">
                  <a14:useLocalDpi xmlns:a14="http://schemas.microsoft.com/office/drawing/2010/main" val="0"/>
                </a:ext>
              </a:extLst>
            </a:blip>
            <a:srcRect l="17072" r="15569" b="-1"/>
            <a:stretch/>
          </p:blipFill>
          <p:spPr>
            <a:xfrm>
              <a:off x="676855" y="194269"/>
              <a:ext cx="6084014" cy="3206440"/>
            </a:xfrm>
            <a:prstGeom prst="rect">
              <a:avLst/>
            </a:prstGeom>
          </p:spPr>
        </p:pic>
        <p:pic>
          <p:nvPicPr>
            <p:cNvPr id="7" name="Content Placeholder 4" descr="A group of houses&#10;&#10;Description automatically generated with low confidence">
              <a:extLst>
                <a:ext uri="{FF2B5EF4-FFF2-40B4-BE49-F238E27FC236}">
                  <a16:creationId xmlns:a16="http://schemas.microsoft.com/office/drawing/2014/main" id="{FC1A6239-0750-9997-315F-8B0FB99FAD14}"/>
                </a:ext>
              </a:extLst>
            </p:cNvPr>
            <p:cNvPicPr>
              <a:picLocks noChangeAspect="1"/>
            </p:cNvPicPr>
            <p:nvPr/>
          </p:nvPicPr>
          <p:blipFill rotWithShape="1">
            <a:blip r:embed="rId3">
              <a:extLst>
                <a:ext uri="{28A0092B-C50C-407E-A947-70E740481C1C}">
                  <a14:useLocalDpi xmlns:a14="http://schemas.microsoft.com/office/drawing/2010/main" val="0"/>
                </a:ext>
              </a:extLst>
            </a:blip>
            <a:srcRect r="50942" b="54317"/>
            <a:stretch/>
          </p:blipFill>
          <p:spPr>
            <a:xfrm>
              <a:off x="5842458" y="206755"/>
              <a:ext cx="4715814" cy="3232293"/>
            </a:xfrm>
            <a:prstGeom prst="rect">
              <a:avLst/>
            </a:prstGeom>
          </p:spPr>
        </p:pic>
      </p:grpSp>
      <p:sp>
        <p:nvSpPr>
          <p:cNvPr id="4" name="Rectangle 3">
            <a:extLst>
              <a:ext uri="{FF2B5EF4-FFF2-40B4-BE49-F238E27FC236}">
                <a16:creationId xmlns:a16="http://schemas.microsoft.com/office/drawing/2014/main" id="{940EDD6C-0B37-AF7B-3BC0-B2D333941915}"/>
              </a:ext>
            </a:extLst>
          </p:cNvPr>
          <p:cNvSpPr/>
          <p:nvPr/>
        </p:nvSpPr>
        <p:spPr>
          <a:xfrm>
            <a:off x="1429023" y="2200380"/>
            <a:ext cx="9333966" cy="1200329"/>
          </a:xfrm>
          <a:prstGeom prst="rect">
            <a:avLst/>
          </a:prstGeom>
          <a:noFill/>
        </p:spPr>
        <p:txBody>
          <a:bodyPr wrap="none" lIns="91440" tIns="45720" rIns="91440" bIns="45720">
            <a:spAutoFit/>
          </a:bodyPr>
          <a:lstStyle/>
          <a:p>
            <a:pPr algn="ctr"/>
            <a:r>
              <a:rPr lang="en-US" sz="7200" b="1" cap="none" spc="0" dirty="0">
                <a:ln w="19050" cmpd="sng">
                  <a:solidFill>
                    <a:schemeClr val="accent4"/>
                  </a:solidFill>
                  <a:prstDash val="solid"/>
                </a:ln>
                <a:solidFill>
                  <a:schemeClr val="accent2">
                    <a:lumMod val="75000"/>
                  </a:schemeClr>
                </a:solidFill>
                <a:effectLst/>
              </a:rPr>
              <a:t>Let’s Talk About Density</a:t>
            </a:r>
          </a:p>
        </p:txBody>
      </p:sp>
    </p:spTree>
    <p:extLst>
      <p:ext uri="{BB962C8B-B14F-4D97-AF65-F5344CB8AC3E}">
        <p14:creationId xmlns:p14="http://schemas.microsoft.com/office/powerpoint/2010/main" val="34454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72CA756-CC5D-24B8-1BE8-DD7D5B464AAF}"/>
              </a:ext>
            </a:extLst>
          </p:cNvPr>
          <p:cNvPicPr>
            <a:picLocks noChangeAspect="1"/>
          </p:cNvPicPr>
          <p:nvPr/>
        </p:nvPicPr>
        <p:blipFill rotWithShape="1">
          <a:blip r:embed="rId3">
            <a:extLst>
              <a:ext uri="{28A0092B-C50C-407E-A947-70E740481C1C}">
                <a14:useLocalDpi xmlns:a14="http://schemas.microsoft.com/office/drawing/2010/main" val="0"/>
              </a:ext>
            </a:extLst>
          </a:blip>
          <a:srcRect l="15944" t="28829" r="17047" b="24653"/>
          <a:stretch/>
        </p:blipFill>
        <p:spPr>
          <a:xfrm>
            <a:off x="878334" y="1651381"/>
            <a:ext cx="10117066" cy="4965769"/>
          </a:xfrm>
          <a:prstGeom prst="rect">
            <a:avLst/>
          </a:prstGeom>
        </p:spPr>
      </p:pic>
      <p:sp>
        <p:nvSpPr>
          <p:cNvPr id="2" name="Title 1">
            <a:extLst>
              <a:ext uri="{FF2B5EF4-FFF2-40B4-BE49-F238E27FC236}">
                <a16:creationId xmlns:a16="http://schemas.microsoft.com/office/drawing/2014/main" id="{D0EA3DFC-F1C5-38AB-7C17-83D074D83378}"/>
              </a:ext>
            </a:extLst>
          </p:cNvPr>
          <p:cNvSpPr>
            <a:spLocks noGrp="1"/>
          </p:cNvSpPr>
          <p:nvPr>
            <p:ph type="title"/>
          </p:nvPr>
        </p:nvSpPr>
        <p:spPr/>
        <p:txBody>
          <a:bodyPr/>
          <a:lstStyle/>
          <a:p>
            <a:r>
              <a:rPr lang="en-US" dirty="0"/>
              <a:t>Examples</a:t>
            </a:r>
          </a:p>
        </p:txBody>
      </p:sp>
      <p:sp>
        <p:nvSpPr>
          <p:cNvPr id="7" name="Content Placeholder 2">
            <a:extLst>
              <a:ext uri="{FF2B5EF4-FFF2-40B4-BE49-F238E27FC236}">
                <a16:creationId xmlns:a16="http://schemas.microsoft.com/office/drawing/2014/main" id="{0B323813-0BD7-9B59-903E-B0CD7E3C42E8}"/>
              </a:ext>
            </a:extLst>
          </p:cNvPr>
          <p:cNvSpPr txBox="1">
            <a:spLocks/>
          </p:cNvSpPr>
          <p:nvPr/>
        </p:nvSpPr>
        <p:spPr>
          <a:xfrm>
            <a:off x="8155459" y="621166"/>
            <a:ext cx="2839941" cy="880504"/>
          </a:xfrm>
          <a:prstGeom prst="rect">
            <a:avLst/>
          </a:prstGeom>
          <a:ln w="28575">
            <a:solidFill>
              <a:schemeClr val="accent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solidFill>
                  <a:schemeClr val="accent2">
                    <a:lumMod val="75000"/>
                  </a:schemeClr>
                </a:solidFill>
              </a:rPr>
              <a:t>Grimesdale</a:t>
            </a:r>
            <a:endParaRPr lang="en-US" sz="2400" b="1" dirty="0">
              <a:solidFill>
                <a:schemeClr val="accent2">
                  <a:lumMod val="75000"/>
                </a:schemeClr>
              </a:solidFill>
            </a:endParaRPr>
          </a:p>
          <a:p>
            <a:r>
              <a:rPr lang="en-US" sz="2400" b="1" dirty="0">
                <a:solidFill>
                  <a:schemeClr val="accent2">
                    <a:lumMod val="75000"/>
                  </a:schemeClr>
                </a:solidFill>
              </a:rPr>
              <a:t>1.67 units per acre</a:t>
            </a:r>
          </a:p>
        </p:txBody>
      </p:sp>
    </p:spTree>
    <p:extLst>
      <p:ext uri="{BB962C8B-B14F-4D97-AF65-F5344CB8AC3E}">
        <p14:creationId xmlns:p14="http://schemas.microsoft.com/office/powerpoint/2010/main" val="1337396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0B31-3AE9-3660-333B-A56F50D230B3}"/>
              </a:ext>
            </a:extLst>
          </p:cNvPr>
          <p:cNvSpPr>
            <a:spLocks noGrp="1"/>
          </p:cNvSpPr>
          <p:nvPr>
            <p:ph type="title"/>
          </p:nvPr>
        </p:nvSpPr>
        <p:spPr/>
        <p:txBody>
          <a:bodyPr/>
          <a:lstStyle/>
          <a:p>
            <a:r>
              <a:rPr lang="en-US" dirty="0"/>
              <a:t>Examples</a:t>
            </a:r>
          </a:p>
        </p:txBody>
      </p:sp>
      <p:pic>
        <p:nvPicPr>
          <p:cNvPr id="5" name="Content Placeholder 4" descr="A picture containing text&#10;&#10;Description automatically generated">
            <a:extLst>
              <a:ext uri="{FF2B5EF4-FFF2-40B4-BE49-F238E27FC236}">
                <a16:creationId xmlns:a16="http://schemas.microsoft.com/office/drawing/2014/main" id="{EADC31AD-FDEA-FF52-B1E6-01DFB2672B5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69" t="20348" r="1797" b="15791"/>
          <a:stretch/>
        </p:blipFill>
        <p:spPr>
          <a:xfrm>
            <a:off x="898983" y="1690687"/>
            <a:ext cx="10096417" cy="4685400"/>
          </a:xfrm>
        </p:spPr>
      </p:pic>
      <p:sp>
        <p:nvSpPr>
          <p:cNvPr id="6" name="Content Placeholder 2">
            <a:extLst>
              <a:ext uri="{FF2B5EF4-FFF2-40B4-BE49-F238E27FC236}">
                <a16:creationId xmlns:a16="http://schemas.microsoft.com/office/drawing/2014/main" id="{A69EF525-7F25-2791-EBC8-6508F43B06D2}"/>
              </a:ext>
            </a:extLst>
          </p:cNvPr>
          <p:cNvSpPr txBox="1">
            <a:spLocks/>
          </p:cNvSpPr>
          <p:nvPr/>
        </p:nvSpPr>
        <p:spPr>
          <a:xfrm>
            <a:off x="8093677" y="587654"/>
            <a:ext cx="2901724" cy="880504"/>
          </a:xfrm>
          <a:prstGeom prst="rect">
            <a:avLst/>
          </a:prstGeom>
          <a:ln w="28575">
            <a:solidFill>
              <a:schemeClr val="accent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solidFill>
                  <a:schemeClr val="accent2">
                    <a:lumMod val="75000"/>
                  </a:schemeClr>
                </a:solidFill>
              </a:rPr>
              <a:t>Kenmure</a:t>
            </a:r>
            <a:endParaRPr lang="en-US" sz="2400" b="1" dirty="0">
              <a:solidFill>
                <a:schemeClr val="accent2">
                  <a:lumMod val="75000"/>
                </a:schemeClr>
              </a:solidFill>
            </a:endParaRPr>
          </a:p>
          <a:p>
            <a:r>
              <a:rPr lang="en-US" sz="2400" b="1" dirty="0">
                <a:solidFill>
                  <a:schemeClr val="accent2">
                    <a:lumMod val="75000"/>
                  </a:schemeClr>
                </a:solidFill>
              </a:rPr>
              <a:t>0.52 units per acre</a:t>
            </a:r>
          </a:p>
        </p:txBody>
      </p:sp>
    </p:spTree>
    <p:extLst>
      <p:ext uri="{BB962C8B-B14F-4D97-AF65-F5344CB8AC3E}">
        <p14:creationId xmlns:p14="http://schemas.microsoft.com/office/powerpoint/2010/main" val="385747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0B31-3AE9-3660-333B-A56F50D230B3}"/>
              </a:ext>
            </a:extLst>
          </p:cNvPr>
          <p:cNvSpPr>
            <a:spLocks noGrp="1"/>
          </p:cNvSpPr>
          <p:nvPr>
            <p:ph type="title"/>
          </p:nvPr>
        </p:nvSpPr>
        <p:spPr/>
        <p:txBody>
          <a:bodyPr/>
          <a:lstStyle/>
          <a:p>
            <a:r>
              <a:rPr lang="en-US" dirty="0"/>
              <a:t>Examples</a:t>
            </a:r>
          </a:p>
        </p:txBody>
      </p:sp>
      <p:sp>
        <p:nvSpPr>
          <p:cNvPr id="6" name="Content Placeholder 2">
            <a:extLst>
              <a:ext uri="{FF2B5EF4-FFF2-40B4-BE49-F238E27FC236}">
                <a16:creationId xmlns:a16="http://schemas.microsoft.com/office/drawing/2014/main" id="{A69EF525-7F25-2791-EBC8-6508F43B06D2}"/>
              </a:ext>
            </a:extLst>
          </p:cNvPr>
          <p:cNvSpPr txBox="1">
            <a:spLocks/>
          </p:cNvSpPr>
          <p:nvPr/>
        </p:nvSpPr>
        <p:spPr>
          <a:xfrm>
            <a:off x="8250141" y="587654"/>
            <a:ext cx="2873266" cy="950690"/>
          </a:xfrm>
          <a:prstGeom prst="rect">
            <a:avLst/>
          </a:prstGeom>
          <a:ln w="28575">
            <a:solidFill>
              <a:schemeClr val="accent1">
                <a:lumMod val="75000"/>
              </a:schemeClr>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2">
                    <a:lumMod val="75000"/>
                  </a:schemeClr>
                </a:solidFill>
              </a:rPr>
              <a:t>Red Bird Lane</a:t>
            </a:r>
          </a:p>
          <a:p>
            <a:r>
              <a:rPr lang="en-US" b="1" dirty="0">
                <a:solidFill>
                  <a:schemeClr val="accent2">
                    <a:lumMod val="75000"/>
                  </a:schemeClr>
                </a:solidFill>
              </a:rPr>
              <a:t>0.91 units per acre</a:t>
            </a:r>
          </a:p>
        </p:txBody>
      </p:sp>
      <p:pic>
        <p:nvPicPr>
          <p:cNvPr id="8" name="Content Placeholder 7" descr="A picture containing text&#10;&#10;Description automatically generated">
            <a:extLst>
              <a:ext uri="{FF2B5EF4-FFF2-40B4-BE49-F238E27FC236}">
                <a16:creationId xmlns:a16="http://schemas.microsoft.com/office/drawing/2014/main" id="{245147F5-4233-87F1-7CE5-C2904469F6B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74" t="19667" r="1910" b="16154"/>
          <a:stretch/>
        </p:blipFill>
        <p:spPr>
          <a:xfrm>
            <a:off x="1062408" y="1760873"/>
            <a:ext cx="10067184" cy="4710526"/>
          </a:xfrm>
        </p:spPr>
      </p:pic>
    </p:spTree>
    <p:extLst>
      <p:ext uri="{BB962C8B-B14F-4D97-AF65-F5344CB8AC3E}">
        <p14:creationId xmlns:p14="http://schemas.microsoft.com/office/powerpoint/2010/main" val="47273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0B31-3AE9-3660-333B-A56F50D230B3}"/>
              </a:ext>
            </a:extLst>
          </p:cNvPr>
          <p:cNvSpPr>
            <a:spLocks noGrp="1"/>
          </p:cNvSpPr>
          <p:nvPr>
            <p:ph type="title"/>
          </p:nvPr>
        </p:nvSpPr>
        <p:spPr/>
        <p:txBody>
          <a:bodyPr/>
          <a:lstStyle/>
          <a:p>
            <a:r>
              <a:rPr lang="en-US" dirty="0"/>
              <a:t>Examples</a:t>
            </a:r>
          </a:p>
        </p:txBody>
      </p:sp>
      <p:sp>
        <p:nvSpPr>
          <p:cNvPr id="6" name="Content Placeholder 2">
            <a:extLst>
              <a:ext uri="{FF2B5EF4-FFF2-40B4-BE49-F238E27FC236}">
                <a16:creationId xmlns:a16="http://schemas.microsoft.com/office/drawing/2014/main" id="{A69EF525-7F25-2791-EBC8-6508F43B06D2}"/>
              </a:ext>
            </a:extLst>
          </p:cNvPr>
          <p:cNvSpPr txBox="1">
            <a:spLocks/>
          </p:cNvSpPr>
          <p:nvPr/>
        </p:nvSpPr>
        <p:spPr>
          <a:xfrm>
            <a:off x="8266670" y="587654"/>
            <a:ext cx="2856736" cy="1103034"/>
          </a:xfrm>
          <a:prstGeom prst="rect">
            <a:avLst/>
          </a:prstGeom>
          <a:ln w="28575">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2">
                    <a:lumMod val="75000"/>
                  </a:schemeClr>
                </a:solidFill>
              </a:rPr>
              <a:t>Blacksmith Run</a:t>
            </a:r>
          </a:p>
          <a:p>
            <a:r>
              <a:rPr lang="en-US" sz="2400" b="1" dirty="0">
                <a:solidFill>
                  <a:schemeClr val="accent2">
                    <a:lumMod val="75000"/>
                  </a:schemeClr>
                </a:solidFill>
              </a:rPr>
              <a:t>2.26 units per acre</a:t>
            </a:r>
          </a:p>
        </p:txBody>
      </p:sp>
      <p:pic>
        <p:nvPicPr>
          <p:cNvPr id="7" name="Content Placeholder 6" descr="Map&#10;&#10;Description automatically generated">
            <a:extLst>
              <a:ext uri="{FF2B5EF4-FFF2-40B4-BE49-F238E27FC236}">
                <a16:creationId xmlns:a16="http://schemas.microsoft.com/office/drawing/2014/main" id="{0375FC2C-38E8-4DFC-94EF-AF737D2FE78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74" t="19951" r="1509" b="15586"/>
          <a:stretch/>
        </p:blipFill>
        <p:spPr>
          <a:xfrm>
            <a:off x="1090177" y="1913217"/>
            <a:ext cx="10033230" cy="4695966"/>
          </a:xfrm>
        </p:spPr>
      </p:pic>
    </p:spTree>
    <p:extLst>
      <p:ext uri="{BB962C8B-B14F-4D97-AF65-F5344CB8AC3E}">
        <p14:creationId xmlns:p14="http://schemas.microsoft.com/office/powerpoint/2010/main" val="292427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B3B2-5484-DA78-AA6F-A523C29AA999}"/>
              </a:ext>
            </a:extLst>
          </p:cNvPr>
          <p:cNvSpPr>
            <a:spLocks noGrp="1"/>
          </p:cNvSpPr>
          <p:nvPr>
            <p:ph type="title"/>
          </p:nvPr>
        </p:nvSpPr>
        <p:spPr/>
        <p:txBody>
          <a:bodyPr/>
          <a:lstStyle/>
          <a:p>
            <a:r>
              <a:rPr lang="en-US" dirty="0"/>
              <a:t>Existing Density</a:t>
            </a:r>
          </a:p>
        </p:txBody>
      </p:sp>
      <p:pic>
        <p:nvPicPr>
          <p:cNvPr id="7" name="Content Placeholder 6" descr="Table&#10;&#10;Description automatically generated">
            <a:extLst>
              <a:ext uri="{FF2B5EF4-FFF2-40B4-BE49-F238E27FC236}">
                <a16:creationId xmlns:a16="http://schemas.microsoft.com/office/drawing/2014/main" id="{2DD234A9-5BD4-4E6C-7ED9-C6D8C8E3A9D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94" t="13074" r="4407" b="4124"/>
          <a:stretch/>
        </p:blipFill>
        <p:spPr>
          <a:xfrm>
            <a:off x="349653" y="1911928"/>
            <a:ext cx="11492693" cy="4340802"/>
          </a:xfrm>
        </p:spPr>
      </p:pic>
    </p:spTree>
    <p:extLst>
      <p:ext uri="{BB962C8B-B14F-4D97-AF65-F5344CB8AC3E}">
        <p14:creationId xmlns:p14="http://schemas.microsoft.com/office/powerpoint/2010/main" val="2949931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E8C3CF09-8759-DC78-6FFC-53E7E6E745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872" y="24264"/>
            <a:ext cx="8812255" cy="6809471"/>
          </a:xfrm>
        </p:spPr>
      </p:pic>
    </p:spTree>
    <p:extLst>
      <p:ext uri="{BB962C8B-B14F-4D97-AF65-F5344CB8AC3E}">
        <p14:creationId xmlns:p14="http://schemas.microsoft.com/office/powerpoint/2010/main" val="175839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0413-6145-D77C-57C7-F8CF8A74328D}"/>
              </a:ext>
            </a:extLst>
          </p:cNvPr>
          <p:cNvSpPr>
            <a:spLocks noGrp="1"/>
          </p:cNvSpPr>
          <p:nvPr>
            <p:ph type="title"/>
          </p:nvPr>
        </p:nvSpPr>
        <p:spPr/>
        <p:txBody>
          <a:bodyPr/>
          <a:lstStyle/>
          <a:p>
            <a:r>
              <a:rPr lang="en-US" dirty="0"/>
              <a:t>Density Discussion</a:t>
            </a:r>
          </a:p>
        </p:txBody>
      </p:sp>
      <p:sp>
        <p:nvSpPr>
          <p:cNvPr id="3" name="Content Placeholder 2">
            <a:extLst>
              <a:ext uri="{FF2B5EF4-FFF2-40B4-BE49-F238E27FC236}">
                <a16:creationId xmlns:a16="http://schemas.microsoft.com/office/drawing/2014/main" id="{C82DF3C4-0DB6-ED25-B049-5DBAA129CD61}"/>
              </a:ext>
            </a:extLst>
          </p:cNvPr>
          <p:cNvSpPr>
            <a:spLocks noGrp="1"/>
          </p:cNvSpPr>
          <p:nvPr>
            <p:ph idx="1"/>
          </p:nvPr>
        </p:nvSpPr>
        <p:spPr>
          <a:xfrm>
            <a:off x="838200" y="1825624"/>
            <a:ext cx="10515600" cy="5032375"/>
          </a:xfrm>
        </p:spPr>
        <p:txBody>
          <a:bodyPr>
            <a:normAutofit/>
          </a:bodyPr>
          <a:lstStyle/>
          <a:p>
            <a:r>
              <a:rPr lang="en-US" dirty="0">
                <a:latin typeface="+mj-lt"/>
              </a:rPr>
              <a:t>Providing a </a:t>
            </a:r>
            <a:r>
              <a:rPr lang="en-US" dirty="0">
                <a:solidFill>
                  <a:schemeClr val="accent1">
                    <a:lumMod val="75000"/>
                  </a:schemeClr>
                </a:solidFill>
                <a:latin typeface="+mj-lt"/>
              </a:rPr>
              <a:t>broad range </a:t>
            </a:r>
            <a:r>
              <a:rPr lang="en-US" dirty="0">
                <a:latin typeface="+mj-lt"/>
              </a:rPr>
              <a:t>of housing densities is key to ensuring housing opportunities for all residents</a:t>
            </a:r>
          </a:p>
          <a:p>
            <a:r>
              <a:rPr lang="en-US" dirty="0">
                <a:latin typeface="+mj-lt"/>
              </a:rPr>
              <a:t>The Comprehensive Plan is a high-level document and the wording in it should be treated as such</a:t>
            </a:r>
          </a:p>
          <a:p>
            <a:r>
              <a:rPr lang="en-US" dirty="0">
                <a:latin typeface="+mj-lt"/>
              </a:rPr>
              <a:t>Character areas are NOT zoning districts</a:t>
            </a:r>
          </a:p>
          <a:p>
            <a:pPr lvl="1"/>
            <a:r>
              <a:rPr lang="en-US" dirty="0">
                <a:latin typeface="+mj-lt"/>
              </a:rPr>
              <a:t>One character area may represent more than one zoning district</a:t>
            </a:r>
          </a:p>
          <a:p>
            <a:pPr lvl="1"/>
            <a:r>
              <a:rPr lang="en-US" dirty="0">
                <a:latin typeface="+mj-lt"/>
              </a:rPr>
              <a:t>Thorough discussion will be required when reviewing amendments to the Land Development Code</a:t>
            </a:r>
          </a:p>
        </p:txBody>
      </p:sp>
    </p:spTree>
    <p:extLst>
      <p:ext uri="{BB962C8B-B14F-4D97-AF65-F5344CB8AC3E}">
        <p14:creationId xmlns:p14="http://schemas.microsoft.com/office/powerpoint/2010/main" val="366720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4F08-263A-ABCB-E8C9-DC3DB28D0E1A}"/>
              </a:ext>
            </a:extLst>
          </p:cNvPr>
          <p:cNvSpPr>
            <a:spLocks noGrp="1"/>
          </p:cNvSpPr>
          <p:nvPr>
            <p:ph type="title"/>
          </p:nvPr>
        </p:nvSpPr>
        <p:spPr/>
        <p:txBody>
          <a:bodyPr/>
          <a:lstStyle/>
          <a:p>
            <a:r>
              <a:rPr lang="en-US" dirty="0"/>
              <a:t>Density Discussion</a:t>
            </a:r>
          </a:p>
        </p:txBody>
      </p:sp>
      <p:sp>
        <p:nvSpPr>
          <p:cNvPr id="3" name="Content Placeholder 2">
            <a:extLst>
              <a:ext uri="{FF2B5EF4-FFF2-40B4-BE49-F238E27FC236}">
                <a16:creationId xmlns:a16="http://schemas.microsoft.com/office/drawing/2014/main" id="{1A1C465B-8AF4-5D01-BDDA-903B886EA376}"/>
              </a:ext>
            </a:extLst>
          </p:cNvPr>
          <p:cNvSpPr>
            <a:spLocks noGrp="1"/>
          </p:cNvSpPr>
          <p:nvPr>
            <p:ph idx="1"/>
          </p:nvPr>
        </p:nvSpPr>
        <p:spPr>
          <a:xfrm>
            <a:off x="838200" y="1825625"/>
            <a:ext cx="10515600" cy="4667250"/>
          </a:xfrm>
        </p:spPr>
        <p:txBody>
          <a:bodyPr>
            <a:normAutofit/>
          </a:bodyPr>
          <a:lstStyle/>
          <a:p>
            <a:pPr marR="72180"/>
            <a:r>
              <a:rPr lang="en-US" sz="2600" dirty="0">
                <a:latin typeface="+mj-lt"/>
              </a:rPr>
              <a:t>Increased density reduces land consumption i.e., farms and natural resources</a:t>
            </a:r>
            <a:endParaRPr lang="en-US" sz="2600" b="0" i="0" u="none" strike="noStrike" baseline="0" dirty="0">
              <a:latin typeface="+mj-lt"/>
            </a:endParaRPr>
          </a:p>
          <a:p>
            <a:pPr marR="72180"/>
            <a:r>
              <a:rPr lang="en-US" sz="2600" dirty="0">
                <a:latin typeface="+mj-lt"/>
              </a:rPr>
              <a:t>Higher density should occur in areas with services</a:t>
            </a:r>
          </a:p>
          <a:p>
            <a:pPr marR="72180"/>
            <a:r>
              <a:rPr lang="en-US" sz="2600" dirty="0">
                <a:latin typeface="+mj-lt"/>
              </a:rPr>
              <a:t>Lower densities should be in areas without services and adequate road networks </a:t>
            </a:r>
          </a:p>
          <a:p>
            <a:pPr marR="72180" lvl="1"/>
            <a:r>
              <a:rPr lang="en-US" sz="2200" dirty="0">
                <a:latin typeface="+mj-lt"/>
              </a:rPr>
              <a:t>Major r</a:t>
            </a:r>
            <a:r>
              <a:rPr lang="en-US" sz="2200" b="0" i="0" u="none" strike="noStrike" baseline="0" dirty="0">
                <a:latin typeface="+mj-lt"/>
              </a:rPr>
              <a:t>esidential development within the VLD Character Area should be discouraged</a:t>
            </a:r>
          </a:p>
          <a:p>
            <a:pPr marR="72180" lvl="1"/>
            <a:r>
              <a:rPr lang="en-US" sz="2200" dirty="0">
                <a:latin typeface="+mj-lt"/>
              </a:rPr>
              <a:t>Residential development within the OSC should be </a:t>
            </a:r>
            <a:r>
              <a:rPr lang="en-US" sz="2200" u="sng" dirty="0">
                <a:latin typeface="+mj-lt"/>
              </a:rPr>
              <a:t>highly</a:t>
            </a:r>
            <a:r>
              <a:rPr lang="en-US" sz="2200" dirty="0">
                <a:latin typeface="+mj-lt"/>
              </a:rPr>
              <a:t> discouraged</a:t>
            </a:r>
          </a:p>
          <a:p>
            <a:pPr marR="72180" lvl="2"/>
            <a:r>
              <a:rPr lang="en-US" sz="1800" b="0" i="0" u="none" strike="noStrike" baseline="0" dirty="0">
                <a:latin typeface="+mj-lt"/>
              </a:rPr>
              <a:t>OSC areas have sensitive</a:t>
            </a:r>
            <a:r>
              <a:rPr lang="en-US" sz="1800" b="0" i="0" u="none" strike="noStrike" dirty="0">
                <a:latin typeface="+mj-lt"/>
              </a:rPr>
              <a:t> ecosystems, natural resources, steep slopes, and other environmental conditions that are not conducive to development</a:t>
            </a:r>
            <a:endParaRPr lang="en-US" sz="1800" b="0" i="0" u="none" strike="noStrike" baseline="0" dirty="0">
              <a:latin typeface="+mj-lt"/>
            </a:endParaRPr>
          </a:p>
        </p:txBody>
      </p:sp>
    </p:spTree>
    <p:extLst>
      <p:ext uri="{BB962C8B-B14F-4D97-AF65-F5344CB8AC3E}">
        <p14:creationId xmlns:p14="http://schemas.microsoft.com/office/powerpoint/2010/main" val="13863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F22B-BDA3-0D8B-68BC-85CD9D9B2F33}"/>
              </a:ext>
            </a:extLst>
          </p:cNvPr>
          <p:cNvSpPr>
            <a:spLocks noGrp="1"/>
          </p:cNvSpPr>
          <p:nvPr>
            <p:ph type="title"/>
          </p:nvPr>
        </p:nvSpPr>
        <p:spPr/>
        <p:txBody>
          <a:bodyPr/>
          <a:lstStyle/>
          <a:p>
            <a:r>
              <a:rPr lang="en-US" dirty="0"/>
              <a:t>Distributed Density</a:t>
            </a:r>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8B4E445F-467C-2C98-6F97-35F7AFD6A3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8073" y="1879601"/>
            <a:ext cx="10035854" cy="4325380"/>
          </a:xfrm>
        </p:spPr>
      </p:pic>
    </p:spTree>
    <p:extLst>
      <p:ext uri="{BB962C8B-B14F-4D97-AF65-F5344CB8AC3E}">
        <p14:creationId xmlns:p14="http://schemas.microsoft.com/office/powerpoint/2010/main" val="3665989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84403-75B0-2567-6A88-295570216793}"/>
              </a:ext>
            </a:extLst>
          </p:cNvPr>
          <p:cNvSpPr>
            <a:spLocks noGrp="1"/>
          </p:cNvSpPr>
          <p:nvPr>
            <p:ph type="title"/>
          </p:nvPr>
        </p:nvSpPr>
        <p:spPr>
          <a:xfrm>
            <a:off x="967536" y="2105660"/>
            <a:ext cx="4153408" cy="3525372"/>
          </a:xfrm>
        </p:spPr>
        <p:txBody>
          <a:bodyPr vert="horz" lIns="91440" tIns="45720" rIns="91440" bIns="45720" rtlCol="0" anchor="t">
            <a:normAutofit/>
          </a:bodyPr>
          <a:lstStyle/>
          <a:p>
            <a:r>
              <a:rPr lang="en-US" sz="6000" dirty="0">
                <a:solidFill>
                  <a:srgbClr val="FFFFFF"/>
                </a:solidFill>
              </a:rPr>
              <a:t>Too Much…</a:t>
            </a:r>
            <a:br>
              <a:rPr lang="en-US" sz="6000" dirty="0">
                <a:solidFill>
                  <a:srgbClr val="FFFFFF"/>
                </a:solidFill>
              </a:rPr>
            </a:br>
            <a:r>
              <a:rPr lang="en-US" sz="6000" dirty="0">
                <a:solidFill>
                  <a:srgbClr val="FFFFFF"/>
                </a:solidFill>
              </a:rPr>
              <a:t>Too Little…</a:t>
            </a:r>
            <a:br>
              <a:rPr lang="en-US" sz="6000" dirty="0">
                <a:solidFill>
                  <a:srgbClr val="FFFFFF"/>
                </a:solidFill>
              </a:rPr>
            </a:br>
            <a:r>
              <a:rPr lang="en-US" sz="6000" dirty="0">
                <a:solidFill>
                  <a:srgbClr val="FFFFFF"/>
                </a:solidFill>
              </a:rPr>
              <a:t>Just Right!</a:t>
            </a:r>
          </a:p>
        </p:txBody>
      </p:sp>
      <p:pic>
        <p:nvPicPr>
          <p:cNvPr id="5" name="Content Placeholder 4" descr="A group of stuffed animals on a bed&#10;&#10;Description automatically generated with medium confidence">
            <a:extLst>
              <a:ext uri="{FF2B5EF4-FFF2-40B4-BE49-F238E27FC236}">
                <a16:creationId xmlns:a16="http://schemas.microsoft.com/office/drawing/2014/main" id="{606C0EEE-5B40-960D-DC25-CC5D2EB5B5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030" r="18669"/>
          <a:stretch/>
        </p:blipFill>
        <p:spPr>
          <a:xfrm>
            <a:off x="6553199" y="457200"/>
            <a:ext cx="5181602" cy="5943600"/>
          </a:xfrm>
          <a:prstGeom prst="rect">
            <a:avLst/>
          </a:prstGeom>
        </p:spPr>
      </p:pic>
    </p:spTree>
    <p:extLst>
      <p:ext uri="{BB962C8B-B14F-4D97-AF65-F5344CB8AC3E}">
        <p14:creationId xmlns:p14="http://schemas.microsoft.com/office/powerpoint/2010/main" val="264517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26E4-8F2B-31EE-3FFE-7B8CDEA69114}"/>
              </a:ext>
            </a:extLst>
          </p:cNvPr>
          <p:cNvSpPr>
            <a:spLocks noGrp="1"/>
          </p:cNvSpPr>
          <p:nvPr>
            <p:ph type="title"/>
          </p:nvPr>
        </p:nvSpPr>
        <p:spPr>
          <a:xfrm>
            <a:off x="838200" y="131445"/>
            <a:ext cx="10515600" cy="1325563"/>
          </a:xfrm>
        </p:spPr>
        <p:txBody>
          <a:bodyPr/>
          <a:lstStyle/>
          <a:p>
            <a:r>
              <a:rPr lang="en-US" dirty="0"/>
              <a:t>Density Discussion</a:t>
            </a:r>
          </a:p>
        </p:txBody>
      </p:sp>
      <p:sp>
        <p:nvSpPr>
          <p:cNvPr id="3" name="Content Placeholder 2">
            <a:extLst>
              <a:ext uri="{FF2B5EF4-FFF2-40B4-BE49-F238E27FC236}">
                <a16:creationId xmlns:a16="http://schemas.microsoft.com/office/drawing/2014/main" id="{8898D70B-3D25-8C1F-3603-73704A54C77D}"/>
              </a:ext>
            </a:extLst>
          </p:cNvPr>
          <p:cNvSpPr>
            <a:spLocks noGrp="1"/>
          </p:cNvSpPr>
          <p:nvPr>
            <p:ph idx="1"/>
          </p:nvPr>
        </p:nvSpPr>
        <p:spPr>
          <a:xfrm>
            <a:off x="1732280" y="3361054"/>
            <a:ext cx="3804920" cy="2582245"/>
          </a:xfrm>
        </p:spPr>
        <p:txBody>
          <a:bodyPr>
            <a:normAutofit/>
          </a:bodyPr>
          <a:lstStyle/>
          <a:p>
            <a:r>
              <a:rPr lang="en-US" dirty="0">
                <a:latin typeface="+mj-lt"/>
              </a:rPr>
              <a:t> </a:t>
            </a:r>
            <a:r>
              <a:rPr lang="en-US" b="1" dirty="0">
                <a:solidFill>
                  <a:schemeClr val="accent6">
                    <a:lumMod val="50000"/>
                  </a:schemeClr>
                </a:solidFill>
                <a:latin typeface="+mj-lt"/>
              </a:rPr>
              <a:t>Very Low Density (VLD)</a:t>
            </a:r>
          </a:p>
          <a:p>
            <a:pPr lvl="1"/>
            <a:r>
              <a:rPr lang="en-US" dirty="0">
                <a:latin typeface="+mj-lt"/>
              </a:rPr>
              <a:t>1 unit per 3 acres</a:t>
            </a:r>
          </a:p>
          <a:p>
            <a:pPr lvl="1"/>
            <a:r>
              <a:rPr lang="en-US" dirty="0">
                <a:latin typeface="+mj-lt"/>
              </a:rPr>
              <a:t>1 unit per 5 acres</a:t>
            </a:r>
          </a:p>
          <a:p>
            <a:r>
              <a:rPr lang="en-US" b="1" dirty="0">
                <a:solidFill>
                  <a:schemeClr val="accent6">
                    <a:lumMod val="60000"/>
                    <a:lumOff val="40000"/>
                  </a:schemeClr>
                </a:solidFill>
                <a:latin typeface="+mj-lt"/>
              </a:rPr>
              <a:t>Agriculture/Rural (AR)</a:t>
            </a:r>
          </a:p>
          <a:p>
            <a:pPr lvl="1"/>
            <a:r>
              <a:rPr lang="en-US" dirty="0">
                <a:latin typeface="+mj-lt"/>
              </a:rPr>
              <a:t>1 unit per 1 acre</a:t>
            </a:r>
          </a:p>
          <a:p>
            <a:pPr lvl="1"/>
            <a:r>
              <a:rPr lang="en-US" dirty="0">
                <a:latin typeface="+mj-lt"/>
              </a:rPr>
              <a:t>1 unit per 3 acres</a:t>
            </a:r>
          </a:p>
          <a:p>
            <a:pPr marL="0" indent="0">
              <a:buNone/>
            </a:pPr>
            <a:endParaRPr lang="en-US" dirty="0"/>
          </a:p>
        </p:txBody>
      </p:sp>
      <p:sp>
        <p:nvSpPr>
          <p:cNvPr id="4" name="TextBox 3">
            <a:extLst>
              <a:ext uri="{FF2B5EF4-FFF2-40B4-BE49-F238E27FC236}">
                <a16:creationId xmlns:a16="http://schemas.microsoft.com/office/drawing/2014/main" id="{4538559F-CE10-EAD2-ADB9-713F94316B78}"/>
              </a:ext>
            </a:extLst>
          </p:cNvPr>
          <p:cNvSpPr txBox="1"/>
          <p:nvPr/>
        </p:nvSpPr>
        <p:spPr>
          <a:xfrm>
            <a:off x="991665" y="1680528"/>
            <a:ext cx="3950110" cy="1200329"/>
          </a:xfrm>
          <a:prstGeom prst="rect">
            <a:avLst/>
          </a:prstGeom>
          <a:noFill/>
          <a:ln w="19050">
            <a:solidFill>
              <a:srgbClr val="059F6C"/>
            </a:solidFill>
          </a:ln>
        </p:spPr>
        <p:txBody>
          <a:bodyPr wrap="square" rtlCol="0">
            <a:spAutoFit/>
          </a:bodyPr>
          <a:lstStyle/>
          <a:p>
            <a:pPr marL="285750" indent="-285750">
              <a:buFont typeface="Arial" panose="020B0604020202020204" pitchFamily="34" charset="0"/>
              <a:buChar char="•"/>
            </a:pPr>
            <a:r>
              <a:rPr lang="en-US" sz="2400" dirty="0">
                <a:latin typeface="+mj-lt"/>
              </a:rPr>
              <a:t>Character Area</a:t>
            </a:r>
          </a:p>
          <a:p>
            <a:pPr marL="742950" lvl="1" indent="-285750">
              <a:buFont typeface="Arial" panose="020B0604020202020204" pitchFamily="34" charset="0"/>
              <a:buChar char="•"/>
            </a:pPr>
            <a:r>
              <a:rPr lang="en-US" sz="2400" dirty="0">
                <a:latin typeface="+mj-lt"/>
              </a:rPr>
              <a:t>Higher density range</a:t>
            </a:r>
          </a:p>
          <a:p>
            <a:pPr marL="742950" lvl="1" indent="-285750">
              <a:buFont typeface="Arial" panose="020B0604020202020204" pitchFamily="34" charset="0"/>
              <a:buChar char="•"/>
            </a:pPr>
            <a:r>
              <a:rPr lang="en-US" sz="2400" dirty="0">
                <a:latin typeface="+mj-lt"/>
              </a:rPr>
              <a:t>Lower density range</a:t>
            </a:r>
          </a:p>
        </p:txBody>
      </p:sp>
      <p:sp>
        <p:nvSpPr>
          <p:cNvPr id="6" name="TextBox 5">
            <a:extLst>
              <a:ext uri="{FF2B5EF4-FFF2-40B4-BE49-F238E27FC236}">
                <a16:creationId xmlns:a16="http://schemas.microsoft.com/office/drawing/2014/main" id="{233B7030-CC40-FCBD-587F-179AA11A00FB}"/>
              </a:ext>
            </a:extLst>
          </p:cNvPr>
          <p:cNvSpPr txBox="1"/>
          <p:nvPr/>
        </p:nvSpPr>
        <p:spPr>
          <a:xfrm>
            <a:off x="6212840" y="3356927"/>
            <a:ext cx="3591560" cy="258224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4">
                    <a:lumMod val="75000"/>
                  </a:schemeClr>
                </a:solidFill>
                <a:effectLst/>
                <a:uLnTx/>
                <a:uFillTx/>
                <a:latin typeface="Calibri Light" panose="020F0302020204030204"/>
                <a:ea typeface="+mn-ea"/>
                <a:cs typeface="+mn-cs"/>
              </a:rPr>
              <a:t>Low Density (LD)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4 units per 1 acre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2 units per 1 acre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2"/>
                </a:solidFill>
                <a:effectLst/>
                <a:uLnTx/>
                <a:uFillTx/>
                <a:latin typeface="Calibri Light" panose="020F0302020204030204"/>
                <a:ea typeface="+mn-ea"/>
                <a:cs typeface="+mn-cs"/>
              </a:rPr>
              <a:t>Medium Density (MD)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8 units per 1 acre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14 units per 1 acre</a:t>
            </a:r>
          </a:p>
        </p:txBody>
      </p:sp>
    </p:spTree>
    <p:extLst>
      <p:ext uri="{BB962C8B-B14F-4D97-AF65-F5344CB8AC3E}">
        <p14:creationId xmlns:p14="http://schemas.microsoft.com/office/powerpoint/2010/main" val="40141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3DFC-F1C5-38AB-7C17-83D074D83378}"/>
              </a:ext>
            </a:extLst>
          </p:cNvPr>
          <p:cNvSpPr>
            <a:spLocks noGrp="1"/>
          </p:cNvSpPr>
          <p:nvPr>
            <p:ph type="title"/>
          </p:nvPr>
        </p:nvSpPr>
        <p:spPr/>
        <p:txBody>
          <a:bodyPr/>
          <a:lstStyle/>
          <a:p>
            <a:r>
              <a:rPr lang="en-US" dirty="0"/>
              <a:t>Examples</a:t>
            </a:r>
          </a:p>
        </p:txBody>
      </p:sp>
      <p:pic>
        <p:nvPicPr>
          <p:cNvPr id="5" name="Picture 4" descr="A picture containing diagram&#10;&#10;Description automatically generated">
            <a:extLst>
              <a:ext uri="{FF2B5EF4-FFF2-40B4-BE49-F238E27FC236}">
                <a16:creationId xmlns:a16="http://schemas.microsoft.com/office/drawing/2014/main" id="{B5297D3A-E1F6-7E4B-DA6C-57C64C20EDED}"/>
              </a:ext>
            </a:extLst>
          </p:cNvPr>
          <p:cNvPicPr>
            <a:picLocks noChangeAspect="1"/>
          </p:cNvPicPr>
          <p:nvPr/>
        </p:nvPicPr>
        <p:blipFill rotWithShape="1">
          <a:blip r:embed="rId3">
            <a:extLst>
              <a:ext uri="{28A0092B-C50C-407E-A947-70E740481C1C}">
                <a14:useLocalDpi xmlns:a14="http://schemas.microsoft.com/office/drawing/2010/main" val="0"/>
              </a:ext>
            </a:extLst>
          </a:blip>
          <a:srcRect l="1069" t="19820" r="1664" b="15315"/>
          <a:stretch/>
        </p:blipFill>
        <p:spPr>
          <a:xfrm>
            <a:off x="580677" y="1686527"/>
            <a:ext cx="10693338" cy="5038747"/>
          </a:xfrm>
          <a:prstGeom prst="rect">
            <a:avLst/>
          </a:prstGeom>
        </p:spPr>
      </p:pic>
      <p:sp>
        <p:nvSpPr>
          <p:cNvPr id="6" name="Content Placeholder 2">
            <a:extLst>
              <a:ext uri="{FF2B5EF4-FFF2-40B4-BE49-F238E27FC236}">
                <a16:creationId xmlns:a16="http://schemas.microsoft.com/office/drawing/2014/main" id="{B2373E25-C892-5165-01AF-BBBC66428EEE}"/>
              </a:ext>
            </a:extLst>
          </p:cNvPr>
          <p:cNvSpPr txBox="1">
            <a:spLocks/>
          </p:cNvSpPr>
          <p:nvPr/>
        </p:nvSpPr>
        <p:spPr>
          <a:xfrm>
            <a:off x="8497568" y="611657"/>
            <a:ext cx="2776447" cy="939933"/>
          </a:xfrm>
          <a:prstGeom prst="rect">
            <a:avLst/>
          </a:prstGeom>
          <a:ln w="28575">
            <a:solidFill>
              <a:schemeClr val="accent1">
                <a:lumMod val="75000"/>
              </a:schemeClr>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2">
                    <a:lumMod val="75000"/>
                  </a:schemeClr>
                </a:solidFill>
              </a:rPr>
              <a:t>Carriage Park</a:t>
            </a:r>
          </a:p>
          <a:p>
            <a:r>
              <a:rPr lang="en-US" b="1" dirty="0">
                <a:solidFill>
                  <a:schemeClr val="accent2">
                    <a:lumMod val="75000"/>
                  </a:schemeClr>
                </a:solidFill>
              </a:rPr>
              <a:t>3.64 units per acre</a:t>
            </a:r>
          </a:p>
        </p:txBody>
      </p:sp>
    </p:spTree>
    <p:extLst>
      <p:ext uri="{BB962C8B-B14F-4D97-AF65-F5344CB8AC3E}">
        <p14:creationId xmlns:p14="http://schemas.microsoft.com/office/powerpoint/2010/main" val="2157528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3715</TotalTime>
  <Words>652</Words>
  <Application>Microsoft Office PowerPoint</Application>
  <PresentationFormat>Widescreen</PresentationFormat>
  <Paragraphs>85</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Garamond</vt:lpstr>
      <vt:lpstr>Office Theme</vt:lpstr>
      <vt:lpstr>PowerPoint Presentation</vt:lpstr>
      <vt:lpstr>Existing Density</vt:lpstr>
      <vt:lpstr>PowerPoint Presentation</vt:lpstr>
      <vt:lpstr>Density Discussion</vt:lpstr>
      <vt:lpstr>Density Discussion</vt:lpstr>
      <vt:lpstr>Distributed Density</vt:lpstr>
      <vt:lpstr>Too Much… Too Little… Just Right!</vt:lpstr>
      <vt:lpstr>Density Discussion</vt:lpstr>
      <vt:lpstr>Examples</vt:lpstr>
      <vt:lpstr>Examples</vt:lpstr>
      <vt:lpstr>Examples</vt:lpstr>
      <vt:lpstr>Examples</vt:lpstr>
      <vt:lpstr>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Janna Bianculli</dc:creator>
  <cp:lastModifiedBy>Janna Bianculli</cp:lastModifiedBy>
  <cp:revision>26</cp:revision>
  <dcterms:created xsi:type="dcterms:W3CDTF">2022-10-13T16:37:14Z</dcterms:created>
  <dcterms:modified xsi:type="dcterms:W3CDTF">2022-10-27T17:50:34Z</dcterms:modified>
</cp:coreProperties>
</file>