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64" r:id="rId3"/>
    <p:sldId id="266" r:id="rId4"/>
    <p:sldId id="267" r:id="rId5"/>
    <p:sldId id="263" r:id="rId6"/>
    <p:sldId id="265" r:id="rId7"/>
    <p:sldId id="257" r:id="rId8"/>
    <p:sldId id="260" r:id="rId9"/>
    <p:sldId id="261"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4" autoAdjust="0"/>
    <p:restoredTop sz="70893" autoAdjust="0"/>
  </p:normalViewPr>
  <p:slideViewPr>
    <p:cSldViewPr snapToGrid="0">
      <p:cViewPr varScale="1">
        <p:scale>
          <a:sx n="53" d="100"/>
          <a:sy n="53" d="100"/>
        </p:scale>
        <p:origin x="16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F2D42-4D4D-41F6-94B0-73B9B6BC23F1}"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1F3D2-B186-4F47-99E9-ED92AF5EAB9E}" type="slidenum">
              <a:rPr lang="en-US" smtClean="0"/>
              <a:t>‹#›</a:t>
            </a:fld>
            <a:endParaRPr lang="en-US"/>
          </a:p>
        </p:txBody>
      </p:sp>
    </p:spTree>
    <p:extLst>
      <p:ext uri="{BB962C8B-B14F-4D97-AF65-F5344CB8AC3E}">
        <p14:creationId xmlns:p14="http://schemas.microsoft.com/office/powerpoint/2010/main" val="137241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 discuss the two names AND choose one before moving on.</a:t>
            </a:r>
          </a:p>
        </p:txBody>
      </p:sp>
      <p:sp>
        <p:nvSpPr>
          <p:cNvPr id="4" name="Slide Number Placeholder 3"/>
          <p:cNvSpPr>
            <a:spLocks noGrp="1"/>
          </p:cNvSpPr>
          <p:nvPr>
            <p:ph type="sldNum" sz="quarter" idx="5"/>
          </p:nvPr>
        </p:nvSpPr>
        <p:spPr/>
        <p:txBody>
          <a:bodyPr/>
          <a:lstStyle/>
          <a:p>
            <a:fld id="{BB61F3D2-B186-4F47-99E9-ED92AF5EAB9E}" type="slidenum">
              <a:rPr lang="en-US" smtClean="0"/>
              <a:t>1</a:t>
            </a:fld>
            <a:endParaRPr lang="en-US"/>
          </a:p>
        </p:txBody>
      </p:sp>
    </p:spTree>
    <p:extLst>
      <p:ext uri="{BB962C8B-B14F-4D97-AF65-F5344CB8AC3E}">
        <p14:creationId xmlns:p14="http://schemas.microsoft.com/office/powerpoint/2010/main" val="54820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granted a permit to Etowah sewer, but a developer or another sewer provider has to buy the plant to take advantage of the permit for expansion.</a:t>
            </a:r>
          </a:p>
        </p:txBody>
      </p:sp>
      <p:sp>
        <p:nvSpPr>
          <p:cNvPr id="4" name="Slide Number Placeholder 3"/>
          <p:cNvSpPr>
            <a:spLocks noGrp="1"/>
          </p:cNvSpPr>
          <p:nvPr>
            <p:ph type="sldNum" sz="quarter" idx="5"/>
          </p:nvPr>
        </p:nvSpPr>
        <p:spPr/>
        <p:txBody>
          <a:bodyPr/>
          <a:lstStyle/>
          <a:p>
            <a:fld id="{BB61F3D2-B186-4F47-99E9-ED92AF5EAB9E}" type="slidenum">
              <a:rPr lang="en-US" smtClean="0"/>
              <a:t>2</a:t>
            </a:fld>
            <a:endParaRPr lang="en-US"/>
          </a:p>
        </p:txBody>
      </p:sp>
    </p:spTree>
    <p:extLst>
      <p:ext uri="{BB962C8B-B14F-4D97-AF65-F5344CB8AC3E}">
        <p14:creationId xmlns:p14="http://schemas.microsoft.com/office/powerpoint/2010/main" val="389161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61F3D2-B186-4F47-99E9-ED92AF5EAB9E}" type="slidenum">
              <a:rPr lang="en-US" smtClean="0"/>
              <a:t>4</a:t>
            </a:fld>
            <a:endParaRPr lang="en-US"/>
          </a:p>
        </p:txBody>
      </p:sp>
    </p:spTree>
    <p:extLst>
      <p:ext uri="{BB962C8B-B14F-4D97-AF65-F5344CB8AC3E}">
        <p14:creationId xmlns:p14="http://schemas.microsoft.com/office/powerpoint/2010/main" val="323360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will discuss the calculations and definitions of these statistics</a:t>
            </a:r>
          </a:p>
        </p:txBody>
      </p:sp>
      <p:sp>
        <p:nvSpPr>
          <p:cNvPr id="4" name="Slide Number Placeholder 3"/>
          <p:cNvSpPr>
            <a:spLocks noGrp="1"/>
          </p:cNvSpPr>
          <p:nvPr>
            <p:ph type="sldNum" sz="quarter" idx="5"/>
          </p:nvPr>
        </p:nvSpPr>
        <p:spPr/>
        <p:txBody>
          <a:bodyPr/>
          <a:lstStyle/>
          <a:p>
            <a:fld id="{BB61F3D2-B186-4F47-99E9-ED92AF5EAB9E}" type="slidenum">
              <a:rPr lang="en-US" smtClean="0"/>
              <a:t>5</a:t>
            </a:fld>
            <a:endParaRPr lang="en-US"/>
          </a:p>
        </p:txBody>
      </p:sp>
    </p:spTree>
    <p:extLst>
      <p:ext uri="{BB962C8B-B14F-4D97-AF65-F5344CB8AC3E}">
        <p14:creationId xmlns:p14="http://schemas.microsoft.com/office/powerpoint/2010/main" val="147722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will discuss calculations and how it relates spatially.</a:t>
            </a:r>
          </a:p>
        </p:txBody>
      </p:sp>
      <p:sp>
        <p:nvSpPr>
          <p:cNvPr id="4" name="Slide Number Placeholder 3"/>
          <p:cNvSpPr>
            <a:spLocks noGrp="1"/>
          </p:cNvSpPr>
          <p:nvPr>
            <p:ph type="sldNum" sz="quarter" idx="5"/>
          </p:nvPr>
        </p:nvSpPr>
        <p:spPr/>
        <p:txBody>
          <a:bodyPr/>
          <a:lstStyle/>
          <a:p>
            <a:fld id="{BB61F3D2-B186-4F47-99E9-ED92AF5EAB9E}" type="slidenum">
              <a:rPr lang="en-US" smtClean="0"/>
              <a:t>6</a:t>
            </a:fld>
            <a:endParaRPr lang="en-US"/>
          </a:p>
        </p:txBody>
      </p:sp>
    </p:spTree>
    <p:extLst>
      <p:ext uri="{BB962C8B-B14F-4D97-AF65-F5344CB8AC3E}">
        <p14:creationId xmlns:p14="http://schemas.microsoft.com/office/powerpoint/2010/main" val="22079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Garamond" panose="02020404030301010803" pitchFamily="18" charset="0"/>
              </a:rPr>
              <a:t>We tend to overestimate the density of monotonous, amenity-poor developments and underestimate the density of well-designed, attractive projects.</a:t>
            </a:r>
          </a:p>
          <a:p>
            <a:pPr marR="190"/>
            <a:endParaRPr lang="en-US" sz="1200" b="0" i="0" u="none" strike="noStrike" baseline="0" dirty="0">
              <a:latin typeface="Garamond" panose="02020404030301010803" pitchFamily="18" charset="0"/>
            </a:endParaRPr>
          </a:p>
          <a:p>
            <a:pPr marR="190"/>
            <a:r>
              <a:rPr lang="en-US" sz="1200" b="0" i="0" u="none" strike="noStrike" baseline="0" dirty="0">
                <a:latin typeface="Garamond" panose="02020404030301010803" pitchFamily="18" charset="0"/>
              </a:rPr>
              <a:t>For the past century, we’ve been growing out—extending beyond the limits of existing settlements and converting farmland, deserts, and forests into building sites. Expansion outward is nothing new. The edges of our cities and towns have traditionally shifted to accommodate the need for built space. It’s the density of that new growth that has changed. T</a:t>
            </a:r>
          </a:p>
          <a:p>
            <a:pPr marR="190"/>
            <a:endParaRPr lang="en-US" sz="1200" b="0" i="0" u="none" strike="noStrike" baseline="0" dirty="0">
              <a:latin typeface="Garamond" panose="02020404030301010803" pitchFamily="18" charset="0"/>
            </a:endParaRPr>
          </a:p>
          <a:p>
            <a:pPr marR="190"/>
            <a:r>
              <a:rPr lang="en-US" sz="1200" b="0" i="0" u="none" strike="noStrike" baseline="0" dirty="0">
                <a:latin typeface="Garamond" panose="02020404030301010803" pitchFamily="18" charset="0"/>
              </a:rPr>
              <a:t>The rapid pace of conversion from resource land to suburb is due not to the amount of development, but to its low density. We are spreading fewer people across each square mile and using up more land in the process.</a:t>
            </a:r>
          </a:p>
          <a:p>
            <a:pPr marR="190"/>
            <a:endParaRPr lang="en-US" sz="1200" b="0" i="0" u="none" strike="noStrike" baseline="0" dirty="0">
              <a:latin typeface="Garamond" panose="02020404030301010803" pitchFamily="18" charset="0"/>
            </a:endParaRPr>
          </a:p>
          <a:p>
            <a:pPr marR="190"/>
            <a:r>
              <a:rPr lang="en-US" sz="1200" b="0" i="0" u="none" strike="noStrike" baseline="0" dirty="0">
                <a:latin typeface="Garamond" panose="02020404030301010803" pitchFamily="18" charset="0"/>
              </a:rPr>
              <a:t>The alternative to spreading out is to concentrate—to grow in and up. This is the way we grew before the automobile age, which transformed our sense of scale and distance.</a:t>
            </a:r>
          </a:p>
          <a:p>
            <a:endParaRPr lang="en-US" dirty="0"/>
          </a:p>
        </p:txBody>
      </p:sp>
      <p:sp>
        <p:nvSpPr>
          <p:cNvPr id="4" name="Slide Number Placeholder 3"/>
          <p:cNvSpPr>
            <a:spLocks noGrp="1"/>
          </p:cNvSpPr>
          <p:nvPr>
            <p:ph type="sldNum" sz="quarter" idx="5"/>
          </p:nvPr>
        </p:nvSpPr>
        <p:spPr/>
        <p:txBody>
          <a:bodyPr/>
          <a:lstStyle/>
          <a:p>
            <a:fld id="{BB61F3D2-B186-4F47-99E9-ED92AF5EAB9E}" type="slidenum">
              <a:rPr lang="en-US" smtClean="0"/>
              <a:t>8</a:t>
            </a:fld>
            <a:endParaRPr lang="en-US"/>
          </a:p>
        </p:txBody>
      </p:sp>
    </p:spTree>
    <p:extLst>
      <p:ext uri="{BB962C8B-B14F-4D97-AF65-F5344CB8AC3E}">
        <p14:creationId xmlns:p14="http://schemas.microsoft.com/office/powerpoint/2010/main" val="217710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Garamond" panose="02020404030301010803" pitchFamily="18" charset="0"/>
              </a:rPr>
              <a:t>At a small development scale, this may seem like a negligible difference. To build 10 houses at the lower density, only 29 more acres of land would be needed. But when the growth rate is high and the number of households rises, the need for land also rises dramatically. One thousand new homes at a suburban low density would consume 250 more acres of land than they would at a medium density. That development would most likely be on soils suitable for agriculture or on land that provides an important ecological function.</a:t>
            </a:r>
          </a:p>
          <a:p>
            <a:endParaRPr lang="en-US" dirty="0"/>
          </a:p>
        </p:txBody>
      </p:sp>
      <p:sp>
        <p:nvSpPr>
          <p:cNvPr id="4" name="Slide Number Placeholder 3"/>
          <p:cNvSpPr>
            <a:spLocks noGrp="1"/>
          </p:cNvSpPr>
          <p:nvPr>
            <p:ph type="sldNum" sz="quarter" idx="5"/>
          </p:nvPr>
        </p:nvSpPr>
        <p:spPr/>
        <p:txBody>
          <a:bodyPr/>
          <a:lstStyle/>
          <a:p>
            <a:fld id="{BB61F3D2-B186-4F47-99E9-ED92AF5EAB9E}" type="slidenum">
              <a:rPr lang="en-US" smtClean="0"/>
              <a:t>9</a:t>
            </a:fld>
            <a:endParaRPr lang="en-US"/>
          </a:p>
        </p:txBody>
      </p:sp>
    </p:spTree>
    <p:extLst>
      <p:ext uri="{BB962C8B-B14F-4D97-AF65-F5344CB8AC3E}">
        <p14:creationId xmlns:p14="http://schemas.microsoft.com/office/powerpoint/2010/main" val="247560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 ranges are needed for flexibility</a:t>
            </a:r>
          </a:p>
          <a:p>
            <a:r>
              <a:rPr lang="en-US" dirty="0"/>
              <a:t>We studied cities across NC to really define “high” density.</a:t>
            </a:r>
          </a:p>
          <a:p>
            <a:r>
              <a:rPr lang="en-US" dirty="0"/>
              <a:t>Hendersonville’s high density definition validates the suggested density ranges for medium density</a:t>
            </a:r>
          </a:p>
        </p:txBody>
      </p:sp>
      <p:sp>
        <p:nvSpPr>
          <p:cNvPr id="4" name="Slide Number Placeholder 3"/>
          <p:cNvSpPr>
            <a:spLocks noGrp="1"/>
          </p:cNvSpPr>
          <p:nvPr>
            <p:ph type="sldNum" sz="quarter" idx="5"/>
          </p:nvPr>
        </p:nvSpPr>
        <p:spPr/>
        <p:txBody>
          <a:bodyPr/>
          <a:lstStyle/>
          <a:p>
            <a:fld id="{BB61F3D2-B186-4F47-99E9-ED92AF5EAB9E}" type="slidenum">
              <a:rPr lang="en-US" smtClean="0"/>
              <a:t>10</a:t>
            </a:fld>
            <a:endParaRPr lang="en-US"/>
          </a:p>
        </p:txBody>
      </p:sp>
    </p:spTree>
    <p:extLst>
      <p:ext uri="{BB962C8B-B14F-4D97-AF65-F5344CB8AC3E}">
        <p14:creationId xmlns:p14="http://schemas.microsoft.com/office/powerpoint/2010/main" val="369384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534E-92B7-3032-6C09-74AC6B09A2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35F4E0-FF82-D4FE-64FE-9CF11AD04F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C67C7F-C605-8559-C928-A9A9E4FAE0A8}"/>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5" name="Footer Placeholder 4">
            <a:extLst>
              <a:ext uri="{FF2B5EF4-FFF2-40B4-BE49-F238E27FC236}">
                <a16:creationId xmlns:a16="http://schemas.microsoft.com/office/drawing/2014/main" id="{6B955165-7F16-6176-CC98-A98FCE7EC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F0683-C69B-00DF-9F08-40B98F4CBC94}"/>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273112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4DED-0144-FB47-CAC0-B10560A426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CCB0F0-F45E-3601-0605-5ED022E330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8BB01-4C5E-680F-1C5A-AC5C7F317C64}"/>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5" name="Footer Placeholder 4">
            <a:extLst>
              <a:ext uri="{FF2B5EF4-FFF2-40B4-BE49-F238E27FC236}">
                <a16:creationId xmlns:a16="http://schemas.microsoft.com/office/drawing/2014/main" id="{53969223-8037-F45F-D8ED-A5E8F3EF9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1AA37-B17A-4A6A-872D-3D8106A8F479}"/>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235892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8CBCA-13C2-81E9-A463-AE51580C9B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A2CAEC-22CB-531D-87B8-F28922A3F2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39D73-1E2F-A68C-0340-26C1B094776D}"/>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5" name="Footer Placeholder 4">
            <a:extLst>
              <a:ext uri="{FF2B5EF4-FFF2-40B4-BE49-F238E27FC236}">
                <a16:creationId xmlns:a16="http://schemas.microsoft.com/office/drawing/2014/main" id="{06204141-DE7D-0AD0-C030-D1D68E200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089A8-A72C-665E-2082-49622E57A48A}"/>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311098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82C4-4A16-380F-0F31-18EDBC186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5C3F55-09BD-4B42-C3BB-5C5C98CBE1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9DB3D-CF38-E675-9B1B-674A69ADFB00}"/>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5" name="Footer Placeholder 4">
            <a:extLst>
              <a:ext uri="{FF2B5EF4-FFF2-40B4-BE49-F238E27FC236}">
                <a16:creationId xmlns:a16="http://schemas.microsoft.com/office/drawing/2014/main" id="{51503E1F-59E8-D746-CDCC-7777839A3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A8CE4-938D-A2AE-01ED-8B1B578609CB}"/>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422416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27F7-AE3D-ABDB-342A-B210AABFF8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405D69-5184-7F03-C189-5792432883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3CA475-5089-D35A-7DA7-FC69ED2E5528}"/>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5" name="Footer Placeholder 4">
            <a:extLst>
              <a:ext uri="{FF2B5EF4-FFF2-40B4-BE49-F238E27FC236}">
                <a16:creationId xmlns:a16="http://schemas.microsoft.com/office/drawing/2014/main" id="{C1F48D3D-6DE9-31F0-569A-2A8D9497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8390F-33AF-84F0-68D8-A47FDB25D53F}"/>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21194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20AD-1F17-0FA2-3C9C-8EA20BC81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1BE14-FDA6-8940-49FF-0E912804F7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31E187-17F1-8104-AAFD-C3F3230D69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1154E2-8C8C-3EBB-15C9-0D6D4287CF65}"/>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6" name="Footer Placeholder 5">
            <a:extLst>
              <a:ext uri="{FF2B5EF4-FFF2-40B4-BE49-F238E27FC236}">
                <a16:creationId xmlns:a16="http://schemas.microsoft.com/office/drawing/2014/main" id="{CB51D3B7-30A0-E84B-B956-5B11FC0BD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2F6C7-DEDD-B2AB-5452-31C3CCD96253}"/>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225658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8D421-5008-A67E-FA69-AAE32E1F8F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F4D21C-3401-620F-4A3F-20359208D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25772A-E891-9571-A586-2DADC9BCD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A1E04-EEF7-5A77-D974-7DD557632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427131-EC4F-C414-29B9-C3EA317879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1DAF1F-B88C-69D5-E219-8FA5CE497B7D}"/>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8" name="Footer Placeholder 7">
            <a:extLst>
              <a:ext uri="{FF2B5EF4-FFF2-40B4-BE49-F238E27FC236}">
                <a16:creationId xmlns:a16="http://schemas.microsoft.com/office/drawing/2014/main" id="{A6C784FF-D994-4639-C6F3-1AE0744110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83A49-AA14-D769-A972-BEE3862B95EA}"/>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179207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39D9-051C-AF8F-1E22-C219D0A12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390A4F-8E30-C249-2D1B-9B7F8FF416DB}"/>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4" name="Footer Placeholder 3">
            <a:extLst>
              <a:ext uri="{FF2B5EF4-FFF2-40B4-BE49-F238E27FC236}">
                <a16:creationId xmlns:a16="http://schemas.microsoft.com/office/drawing/2014/main" id="{85764C4E-FC79-3A60-E9D1-51DC531DC5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F43C61-C290-E281-0351-F5644C080F24}"/>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180370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209FF-C3D4-A624-F109-5F776F38A4CF}"/>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3" name="Footer Placeholder 2">
            <a:extLst>
              <a:ext uri="{FF2B5EF4-FFF2-40B4-BE49-F238E27FC236}">
                <a16:creationId xmlns:a16="http://schemas.microsoft.com/office/drawing/2014/main" id="{C75F7AB2-9B76-6B35-401B-4447625956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CEC51-DFA8-7180-F761-D67E6C580FFB}"/>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287841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2A71-5A98-2D83-C004-EE3BD4AAE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D5723-6EF7-95C6-41E9-6C81D5527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8F86AB-6870-6B8C-5C38-35662D9BE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B821C-3A56-596D-C790-B62DB47A8A2C}"/>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6" name="Footer Placeholder 5">
            <a:extLst>
              <a:ext uri="{FF2B5EF4-FFF2-40B4-BE49-F238E27FC236}">
                <a16:creationId xmlns:a16="http://schemas.microsoft.com/office/drawing/2014/main" id="{F80CA06D-65BD-2DFA-0803-AA5082E26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913C2-EB6A-7BFE-31A3-CE846390B645}"/>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41694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DC0C-9C90-8BF8-1D1C-2CA8C52E3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A25DEF-1AF8-AA64-3495-528ED8399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42A85E-2133-3610-91C6-DADD95491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38F7C-1810-96EC-7221-116871D3A4CB}"/>
              </a:ext>
            </a:extLst>
          </p:cNvPr>
          <p:cNvSpPr>
            <a:spLocks noGrp="1"/>
          </p:cNvSpPr>
          <p:nvPr>
            <p:ph type="dt" sz="half" idx="10"/>
          </p:nvPr>
        </p:nvSpPr>
        <p:spPr/>
        <p:txBody>
          <a:bodyPr/>
          <a:lstStyle/>
          <a:p>
            <a:fld id="{4DA1DE78-811A-450D-B369-51ED36F5CEE1}" type="datetimeFigureOut">
              <a:rPr lang="en-US" smtClean="0"/>
              <a:t>10/20/2022</a:t>
            </a:fld>
            <a:endParaRPr lang="en-US"/>
          </a:p>
        </p:txBody>
      </p:sp>
      <p:sp>
        <p:nvSpPr>
          <p:cNvPr id="6" name="Footer Placeholder 5">
            <a:extLst>
              <a:ext uri="{FF2B5EF4-FFF2-40B4-BE49-F238E27FC236}">
                <a16:creationId xmlns:a16="http://schemas.microsoft.com/office/drawing/2014/main" id="{61804A76-BC08-1205-FAA6-AB41D97FC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8B196-E5EC-6AE5-AC47-CC9BA08D3A2A}"/>
              </a:ext>
            </a:extLst>
          </p:cNvPr>
          <p:cNvSpPr>
            <a:spLocks noGrp="1"/>
          </p:cNvSpPr>
          <p:nvPr>
            <p:ph type="sldNum" sz="quarter" idx="12"/>
          </p:nvPr>
        </p:nvSpPr>
        <p:spPr/>
        <p:txBody>
          <a:bodyPr/>
          <a:lstStyle/>
          <a:p>
            <a:fld id="{896074FC-D9E8-400F-8E21-1FE894D57460}" type="slidenum">
              <a:rPr lang="en-US" smtClean="0"/>
              <a:t>‹#›</a:t>
            </a:fld>
            <a:endParaRPr lang="en-US"/>
          </a:p>
        </p:txBody>
      </p:sp>
    </p:spTree>
    <p:extLst>
      <p:ext uri="{BB962C8B-B14F-4D97-AF65-F5344CB8AC3E}">
        <p14:creationId xmlns:p14="http://schemas.microsoft.com/office/powerpoint/2010/main" val="193029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7F022D-6146-39E9-CB5D-3D0A77A39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210D59-0199-3BD3-75D4-1E50AA470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59F3E-A728-9D99-2E80-9726A47C2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1DE78-811A-450D-B369-51ED36F5CEE1}" type="datetimeFigureOut">
              <a:rPr lang="en-US" smtClean="0"/>
              <a:t>10/20/2022</a:t>
            </a:fld>
            <a:endParaRPr lang="en-US"/>
          </a:p>
        </p:txBody>
      </p:sp>
      <p:sp>
        <p:nvSpPr>
          <p:cNvPr id="5" name="Footer Placeholder 4">
            <a:extLst>
              <a:ext uri="{FF2B5EF4-FFF2-40B4-BE49-F238E27FC236}">
                <a16:creationId xmlns:a16="http://schemas.microsoft.com/office/drawing/2014/main" id="{FF8174EC-D0D7-B748-DD64-0355CCC3B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65B205-ACAD-7896-A21F-18EDE35F5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074FC-D9E8-400F-8E21-1FE894D57460}" type="slidenum">
              <a:rPr lang="en-US" smtClean="0"/>
              <a:t>‹#›</a:t>
            </a:fld>
            <a:endParaRPr lang="en-US"/>
          </a:p>
        </p:txBody>
      </p:sp>
    </p:spTree>
    <p:extLst>
      <p:ext uri="{BB962C8B-B14F-4D97-AF65-F5344CB8AC3E}">
        <p14:creationId xmlns:p14="http://schemas.microsoft.com/office/powerpoint/2010/main" val="915435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5CD0-7458-706E-312D-CF911C0D9183}"/>
              </a:ext>
            </a:extLst>
          </p:cNvPr>
          <p:cNvSpPr>
            <a:spLocks noGrp="1"/>
          </p:cNvSpPr>
          <p:nvPr>
            <p:ph type="title"/>
          </p:nvPr>
        </p:nvSpPr>
        <p:spPr/>
        <p:txBody>
          <a:bodyPr/>
          <a:lstStyle/>
          <a:p>
            <a:r>
              <a:rPr lang="en-US" dirty="0"/>
              <a:t>Change of Terminology</a:t>
            </a:r>
          </a:p>
        </p:txBody>
      </p:sp>
      <p:sp>
        <p:nvSpPr>
          <p:cNvPr id="3" name="Content Placeholder 2">
            <a:extLst>
              <a:ext uri="{FF2B5EF4-FFF2-40B4-BE49-F238E27FC236}">
                <a16:creationId xmlns:a16="http://schemas.microsoft.com/office/drawing/2014/main" id="{F71E1E98-DF5C-CCE8-D013-EAD331661B09}"/>
              </a:ext>
            </a:extLst>
          </p:cNvPr>
          <p:cNvSpPr>
            <a:spLocks noGrp="1"/>
          </p:cNvSpPr>
          <p:nvPr>
            <p:ph idx="1"/>
          </p:nvPr>
        </p:nvSpPr>
        <p:spPr>
          <a:xfrm>
            <a:off x="838200" y="1690688"/>
            <a:ext cx="10515600" cy="4351338"/>
          </a:xfrm>
        </p:spPr>
        <p:txBody>
          <a:bodyPr/>
          <a:lstStyle/>
          <a:p>
            <a:r>
              <a:rPr lang="en-US" dirty="0">
                <a:latin typeface="+mj-lt"/>
              </a:rPr>
              <a:t>The term, Urban Service Area (USA), was disliked by many of the participants at the public input meetings as it was misleading. To clarify this is where the existing service area is. </a:t>
            </a:r>
          </a:p>
          <a:p>
            <a:r>
              <a:rPr lang="en-US" dirty="0">
                <a:latin typeface="+mj-lt"/>
              </a:rPr>
              <a:t>Staff suggest two alternatives:</a:t>
            </a:r>
          </a:p>
          <a:p>
            <a:pPr lvl="1"/>
            <a:r>
              <a:rPr lang="en-US" dirty="0">
                <a:latin typeface="+mj-lt"/>
              </a:rPr>
              <a:t>Utility Service Area</a:t>
            </a:r>
          </a:p>
          <a:p>
            <a:pPr lvl="1"/>
            <a:r>
              <a:rPr lang="en-US" dirty="0">
                <a:latin typeface="+mj-lt"/>
              </a:rPr>
              <a:t>Utility Service District</a:t>
            </a:r>
          </a:p>
        </p:txBody>
      </p:sp>
    </p:spTree>
    <p:extLst>
      <p:ext uri="{BB962C8B-B14F-4D97-AF65-F5344CB8AC3E}">
        <p14:creationId xmlns:p14="http://schemas.microsoft.com/office/powerpoint/2010/main" val="164878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26E4-8F2B-31EE-3FFE-7B8CDEA69114}"/>
              </a:ext>
            </a:extLst>
          </p:cNvPr>
          <p:cNvSpPr>
            <a:spLocks noGrp="1"/>
          </p:cNvSpPr>
          <p:nvPr>
            <p:ph type="title"/>
          </p:nvPr>
        </p:nvSpPr>
        <p:spPr/>
        <p:txBody>
          <a:bodyPr/>
          <a:lstStyle/>
          <a:p>
            <a:r>
              <a:rPr lang="en-US" dirty="0"/>
              <a:t>Density Discussion</a:t>
            </a:r>
          </a:p>
        </p:txBody>
      </p:sp>
      <p:sp>
        <p:nvSpPr>
          <p:cNvPr id="3" name="Content Placeholder 2">
            <a:extLst>
              <a:ext uri="{FF2B5EF4-FFF2-40B4-BE49-F238E27FC236}">
                <a16:creationId xmlns:a16="http://schemas.microsoft.com/office/drawing/2014/main" id="{8898D70B-3D25-8C1F-3603-73704A54C77D}"/>
              </a:ext>
            </a:extLst>
          </p:cNvPr>
          <p:cNvSpPr>
            <a:spLocks noGrp="1"/>
          </p:cNvSpPr>
          <p:nvPr>
            <p:ph idx="1"/>
          </p:nvPr>
        </p:nvSpPr>
        <p:spPr>
          <a:xfrm>
            <a:off x="749710" y="1514168"/>
            <a:ext cx="10515600" cy="5195914"/>
          </a:xfrm>
        </p:spPr>
        <p:txBody>
          <a:bodyPr>
            <a:normAutofit fontScale="92500" lnSpcReduction="20000"/>
          </a:bodyPr>
          <a:lstStyle/>
          <a:p>
            <a:r>
              <a:rPr lang="en-US" dirty="0">
                <a:latin typeface="+mj-lt"/>
              </a:rPr>
              <a:t> Very Low Density (VLD)</a:t>
            </a:r>
          </a:p>
          <a:p>
            <a:pPr lvl="1"/>
            <a:r>
              <a:rPr lang="en-US" dirty="0">
                <a:latin typeface="+mj-lt"/>
              </a:rPr>
              <a:t>1 unit per 3 acres to 1 unit per 5 acres</a:t>
            </a:r>
          </a:p>
          <a:p>
            <a:r>
              <a:rPr lang="en-US" dirty="0">
                <a:latin typeface="+mj-lt"/>
              </a:rPr>
              <a:t>Agriculture/Rural (AR)</a:t>
            </a:r>
          </a:p>
          <a:p>
            <a:pPr lvl="1"/>
            <a:r>
              <a:rPr lang="en-US" dirty="0">
                <a:latin typeface="+mj-lt"/>
              </a:rPr>
              <a:t>1 unit per 1 acre to 1 unit per 3 acres</a:t>
            </a:r>
          </a:p>
          <a:p>
            <a:pPr lvl="1"/>
            <a:r>
              <a:rPr lang="en-US" dirty="0">
                <a:latin typeface="+mj-lt"/>
              </a:rPr>
              <a:t>Large scale residential development is discouraged within this Character Area</a:t>
            </a:r>
          </a:p>
          <a:p>
            <a:pPr lvl="1"/>
            <a:r>
              <a:rPr lang="en-US" dirty="0">
                <a:latin typeface="+mj-lt"/>
              </a:rPr>
              <a:t>Density bonuses could occur on properties that have agricultural easement, PDR, TDR, or other preservation </a:t>
            </a:r>
          </a:p>
          <a:p>
            <a:r>
              <a:rPr lang="en-US" dirty="0">
                <a:latin typeface="+mj-lt"/>
              </a:rPr>
              <a:t>Low Density (LD)</a:t>
            </a:r>
          </a:p>
          <a:p>
            <a:pPr lvl="1"/>
            <a:r>
              <a:rPr lang="en-US" dirty="0">
                <a:latin typeface="+mj-lt"/>
              </a:rPr>
              <a:t>1 unit per 0.25 acres to 1 unit per 2 acres (dependent upon w/s availability)</a:t>
            </a:r>
          </a:p>
          <a:p>
            <a:r>
              <a:rPr lang="en-US" dirty="0">
                <a:latin typeface="+mj-lt"/>
              </a:rPr>
              <a:t>Medium Density (MD)</a:t>
            </a:r>
          </a:p>
          <a:p>
            <a:pPr lvl="1"/>
            <a:r>
              <a:rPr lang="en-US" dirty="0">
                <a:latin typeface="+mj-lt"/>
              </a:rPr>
              <a:t>8 units per 1 acre to 14 units per 1 acre</a:t>
            </a:r>
          </a:p>
          <a:p>
            <a:pPr lvl="1"/>
            <a:r>
              <a:rPr lang="en-US" dirty="0">
                <a:latin typeface="+mj-lt"/>
              </a:rPr>
              <a:t>Limit multifamily buildings to 3 stories tall</a:t>
            </a:r>
          </a:p>
          <a:p>
            <a:pPr lvl="1"/>
            <a:r>
              <a:rPr lang="en-US" dirty="0">
                <a:latin typeface="+mj-lt"/>
              </a:rPr>
              <a:t>Density bonuses could occur with particular stipulations</a:t>
            </a:r>
          </a:p>
          <a:p>
            <a:pPr lvl="1"/>
            <a:r>
              <a:rPr lang="en-US" dirty="0">
                <a:latin typeface="+mj-lt"/>
              </a:rPr>
              <a:t>For comparison, high density development in the City of Hendersonville is a maximum of 18 units per acre</a:t>
            </a:r>
            <a:endParaRPr lang="en-US" dirty="0"/>
          </a:p>
          <a:p>
            <a:pPr marL="0" indent="0">
              <a:buNone/>
            </a:pPr>
            <a:endParaRPr lang="en-US" dirty="0"/>
          </a:p>
        </p:txBody>
      </p:sp>
    </p:spTree>
    <p:extLst>
      <p:ext uri="{BB962C8B-B14F-4D97-AF65-F5344CB8AC3E}">
        <p14:creationId xmlns:p14="http://schemas.microsoft.com/office/powerpoint/2010/main" val="40141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0D89-F08D-9A46-B9FF-76F2665B9C79}"/>
              </a:ext>
            </a:extLst>
          </p:cNvPr>
          <p:cNvSpPr>
            <a:spLocks noGrp="1"/>
          </p:cNvSpPr>
          <p:nvPr>
            <p:ph type="title"/>
          </p:nvPr>
        </p:nvSpPr>
        <p:spPr/>
        <p:txBody>
          <a:bodyPr/>
          <a:lstStyle/>
          <a:p>
            <a:r>
              <a:rPr lang="en-US" dirty="0"/>
              <a:t>Edits to Urban Service Area in Etowah</a:t>
            </a:r>
          </a:p>
        </p:txBody>
      </p:sp>
      <p:sp>
        <p:nvSpPr>
          <p:cNvPr id="3" name="Content Placeholder 2">
            <a:extLst>
              <a:ext uri="{FF2B5EF4-FFF2-40B4-BE49-F238E27FC236}">
                <a16:creationId xmlns:a16="http://schemas.microsoft.com/office/drawing/2014/main" id="{FE2B4289-42C5-9305-90E4-50C8292A8227}"/>
              </a:ext>
            </a:extLst>
          </p:cNvPr>
          <p:cNvSpPr>
            <a:spLocks noGrp="1"/>
          </p:cNvSpPr>
          <p:nvPr>
            <p:ph idx="1"/>
          </p:nvPr>
        </p:nvSpPr>
        <p:spPr/>
        <p:txBody>
          <a:bodyPr/>
          <a:lstStyle/>
          <a:p>
            <a:r>
              <a:rPr lang="en-US" dirty="0">
                <a:latin typeface="+mj-lt"/>
              </a:rPr>
              <a:t>Participants at the public input meetings were uncomfortable with the size of the draft USA considering that extension of services is not eminent. </a:t>
            </a:r>
          </a:p>
          <a:p>
            <a:r>
              <a:rPr lang="en-US" dirty="0">
                <a:latin typeface="+mj-lt"/>
              </a:rPr>
              <a:t>Staff altered the map to accurately reflect the current service area, but still shows potential for services extending east on US64. </a:t>
            </a:r>
          </a:p>
          <a:p>
            <a:pPr lvl="1"/>
            <a:r>
              <a:rPr lang="en-US" dirty="0">
                <a:latin typeface="+mj-lt"/>
              </a:rPr>
              <a:t>The existing draft USA along the 64 corridor was acceptable to public input meeting participants.</a:t>
            </a:r>
          </a:p>
        </p:txBody>
      </p:sp>
    </p:spTree>
    <p:extLst>
      <p:ext uri="{BB962C8B-B14F-4D97-AF65-F5344CB8AC3E}">
        <p14:creationId xmlns:p14="http://schemas.microsoft.com/office/powerpoint/2010/main" val="282394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6CA6-ED84-40FB-1B21-F25D542EA9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050A43-7FA0-FE55-CAB0-BF0C76E0C313}"/>
              </a:ext>
            </a:extLst>
          </p:cNvPr>
          <p:cNvSpPr>
            <a:spLocks noGrp="1"/>
          </p:cNvSpPr>
          <p:nvPr>
            <p:ph idx="1"/>
          </p:nvPr>
        </p:nvSpPr>
        <p:spPr/>
        <p:txBody>
          <a:bodyPr>
            <a:normAutofit/>
          </a:bodyPr>
          <a:lstStyle/>
          <a:p>
            <a:r>
              <a:rPr lang="en-US" sz="6600" dirty="0">
                <a:solidFill>
                  <a:srgbClr val="FF0000"/>
                </a:solidFill>
              </a:rPr>
              <a:t>AUSTIN’S MAP GOES HERE</a:t>
            </a:r>
          </a:p>
        </p:txBody>
      </p:sp>
    </p:spTree>
    <p:extLst>
      <p:ext uri="{BB962C8B-B14F-4D97-AF65-F5344CB8AC3E}">
        <p14:creationId xmlns:p14="http://schemas.microsoft.com/office/powerpoint/2010/main" val="2145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9954-4661-D71C-B8E6-DB72665BC140}"/>
              </a:ext>
            </a:extLst>
          </p:cNvPr>
          <p:cNvSpPr>
            <a:spLocks noGrp="1"/>
          </p:cNvSpPr>
          <p:nvPr>
            <p:ph type="title"/>
          </p:nvPr>
        </p:nvSpPr>
        <p:spPr/>
        <p:txBody>
          <a:bodyPr/>
          <a:lstStyle/>
          <a:p>
            <a:r>
              <a:rPr lang="en-US" dirty="0"/>
              <a:t>Density Discussion</a:t>
            </a:r>
          </a:p>
        </p:txBody>
      </p:sp>
      <p:sp>
        <p:nvSpPr>
          <p:cNvPr id="3" name="Content Placeholder 2">
            <a:extLst>
              <a:ext uri="{FF2B5EF4-FFF2-40B4-BE49-F238E27FC236}">
                <a16:creationId xmlns:a16="http://schemas.microsoft.com/office/drawing/2014/main" id="{5C94FAA1-1CDF-962C-9682-FD62E6C3FEA3}"/>
              </a:ext>
            </a:extLst>
          </p:cNvPr>
          <p:cNvSpPr>
            <a:spLocks noGrp="1"/>
          </p:cNvSpPr>
          <p:nvPr>
            <p:ph idx="1"/>
          </p:nvPr>
        </p:nvSpPr>
        <p:spPr/>
        <p:txBody>
          <a:bodyPr/>
          <a:lstStyle/>
          <a:p>
            <a:r>
              <a:rPr lang="en-US" dirty="0">
                <a:latin typeface="+mj-lt"/>
              </a:rPr>
              <a:t>Many people—including some trained planners and designers—have difficulty estimating density from visual cues or distinguishing quantitative (measured) and qualitative (perceived) density. </a:t>
            </a:r>
          </a:p>
          <a:p>
            <a:r>
              <a:rPr lang="en-US" dirty="0">
                <a:latin typeface="+mj-lt"/>
              </a:rPr>
              <a:t>Staff conducted an analysis of our current LDC, other rural counties, surrounding jurisdictions, and best practice to have a good basis for these recommendations. </a:t>
            </a:r>
          </a:p>
          <a:p>
            <a:r>
              <a:rPr lang="en-US" dirty="0">
                <a:latin typeface="+mj-lt"/>
              </a:rPr>
              <a:t>Staff also reviewed current density across the County</a:t>
            </a:r>
          </a:p>
          <a:p>
            <a:endParaRPr lang="en-US" dirty="0"/>
          </a:p>
          <a:p>
            <a:endParaRPr lang="en-US" dirty="0"/>
          </a:p>
        </p:txBody>
      </p:sp>
    </p:spTree>
    <p:extLst>
      <p:ext uri="{BB962C8B-B14F-4D97-AF65-F5344CB8AC3E}">
        <p14:creationId xmlns:p14="http://schemas.microsoft.com/office/powerpoint/2010/main" val="344540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B3B2-5484-DA78-AA6F-A523C29AA999}"/>
              </a:ext>
            </a:extLst>
          </p:cNvPr>
          <p:cNvSpPr>
            <a:spLocks noGrp="1"/>
          </p:cNvSpPr>
          <p:nvPr>
            <p:ph type="title"/>
          </p:nvPr>
        </p:nvSpPr>
        <p:spPr/>
        <p:txBody>
          <a:bodyPr/>
          <a:lstStyle/>
          <a:p>
            <a:r>
              <a:rPr lang="en-US" dirty="0"/>
              <a:t>Existing Density</a:t>
            </a:r>
          </a:p>
        </p:txBody>
      </p:sp>
      <p:pic>
        <p:nvPicPr>
          <p:cNvPr id="7" name="Content Placeholder 6" descr="Table&#10;&#10;Description automatically generated">
            <a:extLst>
              <a:ext uri="{FF2B5EF4-FFF2-40B4-BE49-F238E27FC236}">
                <a16:creationId xmlns:a16="http://schemas.microsoft.com/office/drawing/2014/main" id="{2DD234A9-5BD4-4E6C-7ED9-C6D8C8E3A9D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94" t="13074" r="4407" b="4124"/>
          <a:stretch/>
        </p:blipFill>
        <p:spPr>
          <a:xfrm>
            <a:off x="349653" y="1911928"/>
            <a:ext cx="11492693" cy="4340802"/>
          </a:xfrm>
        </p:spPr>
      </p:pic>
    </p:spTree>
    <p:extLst>
      <p:ext uri="{BB962C8B-B14F-4D97-AF65-F5344CB8AC3E}">
        <p14:creationId xmlns:p14="http://schemas.microsoft.com/office/powerpoint/2010/main" val="294993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E8C3CF09-8759-DC78-6FFC-53E7E6E745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872" y="24264"/>
            <a:ext cx="8812255" cy="6809471"/>
          </a:xfrm>
        </p:spPr>
      </p:pic>
    </p:spTree>
    <p:extLst>
      <p:ext uri="{BB962C8B-B14F-4D97-AF65-F5344CB8AC3E}">
        <p14:creationId xmlns:p14="http://schemas.microsoft.com/office/powerpoint/2010/main" val="175839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0413-6145-D77C-57C7-F8CF8A74328D}"/>
              </a:ext>
            </a:extLst>
          </p:cNvPr>
          <p:cNvSpPr>
            <a:spLocks noGrp="1"/>
          </p:cNvSpPr>
          <p:nvPr>
            <p:ph type="title"/>
          </p:nvPr>
        </p:nvSpPr>
        <p:spPr/>
        <p:txBody>
          <a:bodyPr/>
          <a:lstStyle/>
          <a:p>
            <a:r>
              <a:rPr lang="en-US" dirty="0"/>
              <a:t>Density Discussion</a:t>
            </a:r>
          </a:p>
        </p:txBody>
      </p:sp>
      <p:sp>
        <p:nvSpPr>
          <p:cNvPr id="3" name="Content Placeholder 2">
            <a:extLst>
              <a:ext uri="{FF2B5EF4-FFF2-40B4-BE49-F238E27FC236}">
                <a16:creationId xmlns:a16="http://schemas.microsoft.com/office/drawing/2014/main" id="{C82DF3C4-0DB6-ED25-B049-5DBAA129CD61}"/>
              </a:ext>
            </a:extLst>
          </p:cNvPr>
          <p:cNvSpPr>
            <a:spLocks noGrp="1"/>
          </p:cNvSpPr>
          <p:nvPr>
            <p:ph idx="1"/>
          </p:nvPr>
        </p:nvSpPr>
        <p:spPr/>
        <p:txBody>
          <a:bodyPr>
            <a:normAutofit lnSpcReduction="10000"/>
          </a:bodyPr>
          <a:lstStyle/>
          <a:p>
            <a:r>
              <a:rPr lang="en-US" dirty="0">
                <a:latin typeface="+mj-lt"/>
              </a:rPr>
              <a:t>Discussion came up at BOC meeting</a:t>
            </a:r>
          </a:p>
          <a:p>
            <a:r>
              <a:rPr lang="en-US" dirty="0">
                <a:latin typeface="+mj-lt"/>
              </a:rPr>
              <a:t>Providing a broad range of housing densities is key to ensuring housing opportunities for all residents</a:t>
            </a:r>
          </a:p>
          <a:p>
            <a:r>
              <a:rPr lang="en-US" dirty="0">
                <a:latin typeface="+mj-lt"/>
              </a:rPr>
              <a:t>Suggested densities correlated with character areas are NOT the same as zoning districts</a:t>
            </a:r>
          </a:p>
          <a:p>
            <a:r>
              <a:rPr lang="en-US" dirty="0">
                <a:latin typeface="+mj-lt"/>
              </a:rPr>
              <a:t>One character area may represent more than one zoning district</a:t>
            </a:r>
          </a:p>
          <a:p>
            <a:r>
              <a:rPr lang="en-US" dirty="0">
                <a:latin typeface="+mj-lt"/>
              </a:rPr>
              <a:t>Thorough discussion will be required when reviewing amendments to the Land Development Code</a:t>
            </a:r>
          </a:p>
          <a:p>
            <a:r>
              <a:rPr lang="en-US" dirty="0">
                <a:latin typeface="+mj-lt"/>
              </a:rPr>
              <a:t>The Comprehensive Plan is a high-level document and the wording in it should be treated as such</a:t>
            </a:r>
          </a:p>
        </p:txBody>
      </p:sp>
    </p:spTree>
    <p:extLst>
      <p:ext uri="{BB962C8B-B14F-4D97-AF65-F5344CB8AC3E}">
        <p14:creationId xmlns:p14="http://schemas.microsoft.com/office/powerpoint/2010/main" val="366720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7A86-5BB6-994C-FC9F-BAA617641704}"/>
              </a:ext>
            </a:extLst>
          </p:cNvPr>
          <p:cNvSpPr>
            <a:spLocks noGrp="1"/>
          </p:cNvSpPr>
          <p:nvPr>
            <p:ph type="title"/>
          </p:nvPr>
        </p:nvSpPr>
        <p:spPr/>
        <p:txBody>
          <a:bodyPr/>
          <a:lstStyle/>
          <a:p>
            <a:r>
              <a:rPr lang="en-US" dirty="0"/>
              <a:t>Density Discussion</a:t>
            </a:r>
          </a:p>
        </p:txBody>
      </p:sp>
      <p:sp>
        <p:nvSpPr>
          <p:cNvPr id="3" name="Content Placeholder 2">
            <a:extLst>
              <a:ext uri="{FF2B5EF4-FFF2-40B4-BE49-F238E27FC236}">
                <a16:creationId xmlns:a16="http://schemas.microsoft.com/office/drawing/2014/main" id="{8133A42B-9A17-7465-8159-AE9E617A8A6C}"/>
              </a:ext>
            </a:extLst>
          </p:cNvPr>
          <p:cNvSpPr>
            <a:spLocks noGrp="1"/>
          </p:cNvSpPr>
          <p:nvPr>
            <p:ph idx="1"/>
          </p:nvPr>
        </p:nvSpPr>
        <p:spPr>
          <a:xfrm>
            <a:off x="838200" y="1690688"/>
            <a:ext cx="10515600" cy="4792780"/>
          </a:xfrm>
        </p:spPr>
        <p:txBody>
          <a:bodyPr>
            <a:normAutofit/>
          </a:bodyPr>
          <a:lstStyle/>
          <a:p>
            <a:pPr marR="44830"/>
            <a:r>
              <a:rPr lang="en-US" sz="2600" b="0" i="0" u="none" strike="noStrike" baseline="0" dirty="0">
                <a:latin typeface="+mj-lt"/>
              </a:rPr>
              <a:t>Concentrating homes, jobs, schools, and shops into a smaller area helps us prosper, protect our environment, and save money for governments, developers, and consumers.</a:t>
            </a:r>
          </a:p>
          <a:p>
            <a:pPr lvl="1"/>
            <a:r>
              <a:rPr lang="en-US" sz="2200" b="0" i="0" u="none" strike="noStrike" baseline="0" dirty="0">
                <a:latin typeface="+mj-lt"/>
              </a:rPr>
              <a:t>A resident living at a density of 12 units per acre generates about one-third less of greenhouse gas emissions than someone driving the miles necessary to live at a density of 3 units per acre (Allen and McKeever 1996).</a:t>
            </a:r>
          </a:p>
          <a:p>
            <a:pPr lvl="1"/>
            <a:r>
              <a:rPr lang="en-US" sz="2200" b="0" i="0" u="none" strike="noStrike" baseline="0" dirty="0">
                <a:latin typeface="+mj-lt"/>
              </a:rPr>
              <a:t>Compact, mixed-use development requires fewer miles of roads and pipes, fewer police officers and fire fighters, and fewer square feet of public facilities per person to provide a specific level of service when compared to low-density, single use development.</a:t>
            </a:r>
          </a:p>
          <a:p>
            <a:endParaRPr lang="en-US" sz="1800" b="0" i="0" u="none" strike="noStrike" baseline="0" dirty="0">
              <a:latin typeface="Garamond" panose="02020404030301010803" pitchFamily="18" charset="0"/>
            </a:endParaRPr>
          </a:p>
          <a:p>
            <a:pPr marR="44830"/>
            <a:endParaRPr lang="en-US" sz="1800" b="0" i="0" u="none" strike="noStrike" baseline="0" dirty="0">
              <a:latin typeface="Garamond" panose="02020404030301010803" pitchFamily="18" charset="0"/>
            </a:endParaRPr>
          </a:p>
          <a:p>
            <a:pPr marR="190" lvl="1"/>
            <a:endParaRPr lang="en-US" sz="1400" b="0" i="0" u="none" strike="noStrike" baseline="0" dirty="0">
              <a:latin typeface="Garamond" panose="02020404030301010803" pitchFamily="18" charset="0"/>
            </a:endParaRPr>
          </a:p>
          <a:p>
            <a:endParaRPr lang="en-US" sz="1800" b="0" i="0" u="none" strike="noStrike" baseline="0" dirty="0">
              <a:latin typeface="Garamond" panose="02020404030301010803" pitchFamily="18" charset="0"/>
            </a:endParaRPr>
          </a:p>
          <a:p>
            <a:endParaRPr lang="en-US" dirty="0"/>
          </a:p>
        </p:txBody>
      </p:sp>
    </p:spTree>
    <p:extLst>
      <p:ext uri="{BB962C8B-B14F-4D97-AF65-F5344CB8AC3E}">
        <p14:creationId xmlns:p14="http://schemas.microsoft.com/office/powerpoint/2010/main" val="34046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4F08-263A-ABCB-E8C9-DC3DB28D0E1A}"/>
              </a:ext>
            </a:extLst>
          </p:cNvPr>
          <p:cNvSpPr>
            <a:spLocks noGrp="1"/>
          </p:cNvSpPr>
          <p:nvPr>
            <p:ph type="title"/>
          </p:nvPr>
        </p:nvSpPr>
        <p:spPr/>
        <p:txBody>
          <a:bodyPr/>
          <a:lstStyle/>
          <a:p>
            <a:r>
              <a:rPr lang="en-US" dirty="0"/>
              <a:t>Density Discussion</a:t>
            </a:r>
          </a:p>
        </p:txBody>
      </p:sp>
      <p:sp>
        <p:nvSpPr>
          <p:cNvPr id="3" name="Content Placeholder 2">
            <a:extLst>
              <a:ext uri="{FF2B5EF4-FFF2-40B4-BE49-F238E27FC236}">
                <a16:creationId xmlns:a16="http://schemas.microsoft.com/office/drawing/2014/main" id="{1A1C465B-8AF4-5D01-BDDA-903B886EA376}"/>
              </a:ext>
            </a:extLst>
          </p:cNvPr>
          <p:cNvSpPr>
            <a:spLocks noGrp="1"/>
          </p:cNvSpPr>
          <p:nvPr>
            <p:ph idx="1"/>
          </p:nvPr>
        </p:nvSpPr>
        <p:spPr>
          <a:xfrm>
            <a:off x="838200" y="1825625"/>
            <a:ext cx="10515600" cy="4667250"/>
          </a:xfrm>
        </p:spPr>
        <p:txBody>
          <a:bodyPr>
            <a:normAutofit/>
          </a:bodyPr>
          <a:lstStyle/>
          <a:p>
            <a:pPr marR="72180"/>
            <a:r>
              <a:rPr lang="en-US" sz="2600" b="0" i="0" u="none" strike="noStrike" baseline="0" dirty="0">
                <a:latin typeface="+mj-lt"/>
              </a:rPr>
              <a:t>Living closer together helps save agricultural and resource land. </a:t>
            </a:r>
          </a:p>
          <a:p>
            <a:pPr marR="72180"/>
            <a:r>
              <a:rPr lang="en-US" sz="2600" b="0" i="0" u="none" strike="noStrike" baseline="0" dirty="0">
                <a:latin typeface="+mj-lt"/>
              </a:rPr>
              <a:t>The typical suburban low density of 3 units per acre requires </a:t>
            </a:r>
            <a:r>
              <a:rPr lang="en-US" sz="2600" b="1" i="0" u="none" strike="noStrike" baseline="0" dirty="0">
                <a:latin typeface="+mj-lt"/>
              </a:rPr>
              <a:t>4x</a:t>
            </a:r>
            <a:r>
              <a:rPr lang="en-US" sz="2600" b="0" i="0" u="none" strike="noStrike" baseline="0" dirty="0">
                <a:latin typeface="+mj-lt"/>
              </a:rPr>
              <a:t> as much land as a medium density of 12 units per acre.</a:t>
            </a:r>
          </a:p>
          <a:p>
            <a:pPr marR="72180"/>
            <a:r>
              <a:rPr lang="en-US" sz="2600" dirty="0">
                <a:latin typeface="+mj-lt"/>
              </a:rPr>
              <a:t>At larger scales (as we grow), this difference can mean the difference in losing entire farms to accommodate the lower density.</a:t>
            </a:r>
          </a:p>
          <a:p>
            <a:pPr marR="72180" lvl="1"/>
            <a:r>
              <a:rPr lang="en-US" sz="2200" dirty="0">
                <a:latin typeface="+mj-lt"/>
              </a:rPr>
              <a:t>Example: 1,000 homes consume 250 more acres when built at low density levels</a:t>
            </a:r>
          </a:p>
          <a:p>
            <a:pPr marR="72180"/>
            <a:r>
              <a:rPr lang="en-US" sz="2600" dirty="0">
                <a:latin typeface="+mj-lt"/>
              </a:rPr>
              <a:t>**To preserve farmland, open space, and the peripheries of public land, higher density is needed within the areas that have services.</a:t>
            </a:r>
          </a:p>
          <a:p>
            <a:pPr marR="72180" lvl="1"/>
            <a:r>
              <a:rPr lang="en-US" sz="2200" dirty="0">
                <a:latin typeface="+mj-lt"/>
              </a:rPr>
              <a:t>Major r</a:t>
            </a:r>
            <a:r>
              <a:rPr lang="en-US" sz="2200" b="0" i="0" u="none" strike="noStrike" baseline="0" dirty="0">
                <a:latin typeface="+mj-lt"/>
              </a:rPr>
              <a:t>esidential development within the VLD and AR Character Areas should be discouraged.</a:t>
            </a:r>
          </a:p>
          <a:p>
            <a:pPr marR="72180" lvl="1"/>
            <a:r>
              <a:rPr lang="en-US" sz="2200" dirty="0">
                <a:latin typeface="+mj-lt"/>
              </a:rPr>
              <a:t>Residential development within the OSC should be </a:t>
            </a:r>
            <a:r>
              <a:rPr lang="en-US" sz="2200" u="sng" dirty="0">
                <a:latin typeface="+mj-lt"/>
              </a:rPr>
              <a:t>highly</a:t>
            </a:r>
            <a:r>
              <a:rPr lang="en-US" sz="2200" dirty="0">
                <a:latin typeface="+mj-lt"/>
              </a:rPr>
              <a:t> discouraged.</a:t>
            </a:r>
            <a:endParaRPr lang="en-US" sz="2200" b="0" i="0" u="none" strike="noStrike" baseline="0" dirty="0">
              <a:latin typeface="+mj-lt"/>
            </a:endParaRPr>
          </a:p>
        </p:txBody>
      </p:sp>
    </p:spTree>
    <p:extLst>
      <p:ext uri="{BB962C8B-B14F-4D97-AF65-F5344CB8AC3E}">
        <p14:creationId xmlns:p14="http://schemas.microsoft.com/office/powerpoint/2010/main" val="13863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3492</TotalTime>
  <Words>1021</Words>
  <Application>Microsoft Office PowerPoint</Application>
  <PresentationFormat>Widescreen</PresentationFormat>
  <Paragraphs>74</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Garamond</vt:lpstr>
      <vt:lpstr>Office Theme</vt:lpstr>
      <vt:lpstr>Change of Terminology</vt:lpstr>
      <vt:lpstr>Edits to Urban Service Area in Etowah</vt:lpstr>
      <vt:lpstr>PowerPoint Presentation</vt:lpstr>
      <vt:lpstr>Density Discussion</vt:lpstr>
      <vt:lpstr>Existing Density</vt:lpstr>
      <vt:lpstr>PowerPoint Presentation</vt:lpstr>
      <vt:lpstr>Density Discussion</vt:lpstr>
      <vt:lpstr>Density Discussion</vt:lpstr>
      <vt:lpstr>Density Discussion</vt:lpstr>
      <vt:lpstr>Density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Janna Bianculli</dc:creator>
  <cp:lastModifiedBy>Janna Bianculli</cp:lastModifiedBy>
  <cp:revision>20</cp:revision>
  <dcterms:created xsi:type="dcterms:W3CDTF">2022-10-13T16:37:14Z</dcterms:created>
  <dcterms:modified xsi:type="dcterms:W3CDTF">2022-10-20T15:50:37Z</dcterms:modified>
</cp:coreProperties>
</file>